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9"/>
  </p:notesMasterIdLst>
  <p:sldIdLst>
    <p:sldId id="256" r:id="rId2"/>
    <p:sldId id="257" r:id="rId3"/>
    <p:sldId id="258" r:id="rId4"/>
    <p:sldId id="259" r:id="rId5"/>
    <p:sldId id="313"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35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565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326D7-C9BF-5576-6994-2545657AF2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0368CE-297B-8411-33D8-A755B988C2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F5AC2D-84AB-2439-6F17-3C40DDEA89B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6D267D6-822B-D40C-5B7C-DE7CBE64A1EF}"/>
              </a:ext>
            </a:extLst>
          </p:cNvPr>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21843074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image" Target="../media/image4.png"/><Relationship Id="rId7" Type="http://schemas.openxmlformats.org/officeDocument/2006/relationships/slide" Target="../slides/slide7.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slide" Target="../slides/slide38.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670f8840008a027a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83210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19334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3099816"/>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5504688" y="5504688"/>
            <a:ext cx="768096" cy="768096"/>
          </a:xfrm>
          <a:prstGeom prst="rect">
            <a:avLst/>
          </a:prstGeom>
        </p:spPr>
      </p:pic>
      <p:sp>
        <p:nvSpPr>
          <p:cNvPr id="8" name="MasterShapeName"/>
          <p:cNvSpPr/>
          <p:nvPr/>
        </p:nvSpPr>
        <p:spPr>
          <a:xfrm>
            <a:off x="5504688" y="8321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5504688" y="19517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5504688" y="310438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5504688" y="550468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linknodeid=f74f94344&amp;color=RGB(0,96,96)">
            <a:hlinkClick r:id="rId6" action="ppaction://hlinksldjump"/>
          </p:cNvPr>
          <p:cNvSpPr/>
          <p:nvPr/>
        </p:nvSpPr>
        <p:spPr>
          <a:xfrm>
            <a:off x="6803136" y="896112"/>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0e852e5e3&amp;color=RGB(0,96,96)">
            <a:hlinkClick r:id="rId7" action="ppaction://hlinksldjump"/>
          </p:cNvPr>
          <p:cNvSpPr/>
          <p:nvPr/>
        </p:nvSpPr>
        <p:spPr>
          <a:xfrm>
            <a:off x="6803136" y="21071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linknodeid=ad291f375&amp;color=RGB(0,96,96)">
            <a:hlinkClick r:id="rId8" action="ppaction://hlinksldjump"/>
          </p:cNvPr>
          <p:cNvSpPr/>
          <p:nvPr/>
        </p:nvSpPr>
        <p:spPr>
          <a:xfrm>
            <a:off x="6803136" y="325526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15" name="MasterShapeName?linknodeid=f079a7d98&amp;color=RGB(0,96,96)">
            <a:hlinkClick r:id="rId9" action="ppaction://hlinksldjump"/>
          </p:cNvPr>
          <p:cNvSpPr/>
          <p:nvPr/>
        </p:nvSpPr>
        <p:spPr>
          <a:xfrm>
            <a:off x="6803136" y="566013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72.png"/><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5.xml"/><Relationship Id="rId1" Type="http://schemas.openxmlformats.org/officeDocument/2006/relationships/slideLayout" Target="../slideLayouts/slideLayout6.xml"/><Relationship Id="rId5" Type="http://schemas.openxmlformats.org/officeDocument/2006/relationships/image" Target="../media/image80.png"/><Relationship Id="rId4" Type="http://schemas.openxmlformats.org/officeDocument/2006/relationships/image" Target="../media/image79.png"/></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3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92.png"/><Relationship Id="rId4" Type="http://schemas.openxmlformats.org/officeDocument/2006/relationships/image" Target="../media/image9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95.png"/><Relationship Id="rId4" Type="http://schemas.openxmlformats.org/officeDocument/2006/relationships/image" Target="../media/image94.png"/></Relationships>
</file>

<file path=ppt/slides/_rels/slide4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98.png"/><Relationship Id="rId4" Type="http://schemas.openxmlformats.org/officeDocument/2006/relationships/image" Target="../media/image97.png"/></Relationships>
</file>

<file path=ppt/slides/_rels/slide4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101.png"/><Relationship Id="rId4" Type="http://schemas.openxmlformats.org/officeDocument/2006/relationships/image" Target="../media/image100.png"/></Relationships>
</file>

<file path=ppt/slides/_rels/slide4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104.png"/><Relationship Id="rId4" Type="http://schemas.openxmlformats.org/officeDocument/2006/relationships/image" Target="../media/image103.png"/></Relationships>
</file>

<file path=ppt/slides/_rels/slide4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107.png"/><Relationship Id="rId4" Type="http://schemas.openxmlformats.org/officeDocument/2006/relationships/image" Target="../media/image106.png"/></Relationships>
</file>

<file path=ppt/slides/_rels/slide4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5.xml"/><Relationship Id="rId1" Type="http://schemas.openxmlformats.org/officeDocument/2006/relationships/slideLayout" Target="../slideLayouts/slideLayout6.xml"/><Relationship Id="rId5" Type="http://schemas.openxmlformats.org/officeDocument/2006/relationships/image" Target="../media/image110.png"/><Relationship Id="rId4" Type="http://schemas.openxmlformats.org/officeDocument/2006/relationships/image" Target="../media/image109.pn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112.png"/></Relationships>
</file>

<file path=ppt/slides/_rels/slide47.xml.rels><?xml version="1.0" encoding="UTF-8" standalone="yes"?>
<Relationships xmlns="http://schemas.openxmlformats.org/package/2006/relationships"><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4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8.xml"/><Relationship Id="rId1" Type="http://schemas.openxmlformats.org/officeDocument/2006/relationships/slideLayout" Target="../slideLayouts/slideLayout6.xml"/><Relationship Id="rId5" Type="http://schemas.openxmlformats.org/officeDocument/2006/relationships/image" Target="../media/image120.png"/><Relationship Id="rId4" Type="http://schemas.openxmlformats.org/officeDocument/2006/relationships/image" Target="../media/image119.png"/></Relationships>
</file>

<file path=ppt/slides/_rels/slide4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49.xml"/><Relationship Id="rId1" Type="http://schemas.openxmlformats.org/officeDocument/2006/relationships/slideLayout" Target="../slideLayouts/slideLayout6.xml"/><Relationship Id="rId5" Type="http://schemas.openxmlformats.org/officeDocument/2006/relationships/image" Target="../media/image123.png"/><Relationship Id="rId4" Type="http://schemas.openxmlformats.org/officeDocument/2006/relationships/image" Target="../media/image122.png"/></Relationships>
</file>

<file path=ppt/slides/_rels/slide5.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6.xml"/><Relationship Id="rId7" Type="http://schemas.openxmlformats.org/officeDocument/2006/relationships/slide" Target="slide20.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4.xml"/><Relationship Id="rId5" Type="http://schemas.openxmlformats.org/officeDocument/2006/relationships/slide" Target="slide8.xml"/><Relationship Id="rId10" Type="http://schemas.openxmlformats.org/officeDocument/2006/relationships/slide" Target="slide35.xml"/><Relationship Id="rId4" Type="http://schemas.openxmlformats.org/officeDocument/2006/relationships/slide" Target="slide7.xml"/><Relationship Id="rId9" Type="http://schemas.openxmlformats.org/officeDocument/2006/relationships/slide" Target="slide32.xml"/></Relationships>
</file>

<file path=ppt/slides/_rels/slide5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0.xml"/><Relationship Id="rId1" Type="http://schemas.openxmlformats.org/officeDocument/2006/relationships/slideLayout" Target="../slideLayouts/slideLayout6.xml"/><Relationship Id="rId5" Type="http://schemas.openxmlformats.org/officeDocument/2006/relationships/image" Target="../media/image126.png"/><Relationship Id="rId4" Type="http://schemas.openxmlformats.org/officeDocument/2006/relationships/image" Target="../media/image125.png"/></Relationships>
</file>

<file path=ppt/slides/_rels/slide51.xml.rels><?xml version="1.0" encoding="UTF-8" standalone="yes"?>
<Relationships xmlns="http://schemas.openxmlformats.org/package/2006/relationships"><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5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133.png"/></Relationships>
</file>

<file path=ppt/slides/_rels/slide5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53.xml"/><Relationship Id="rId1" Type="http://schemas.openxmlformats.org/officeDocument/2006/relationships/slideLayout" Target="../slideLayouts/slideLayout6.xml"/><Relationship Id="rId5" Type="http://schemas.openxmlformats.org/officeDocument/2006/relationships/image" Target="../media/image136.png"/><Relationship Id="rId4" Type="http://schemas.openxmlformats.org/officeDocument/2006/relationships/image" Target="../media/image135.png"/></Relationships>
</file>

<file path=ppt/slides/_rels/slide5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138.png"/></Relationships>
</file>

<file path=ppt/slides/_rels/slide5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6.xml"/><Relationship Id="rId1" Type="http://schemas.openxmlformats.org/officeDocument/2006/relationships/slideLayout" Target="../slideLayouts/slideLayout6.xml"/><Relationship Id="rId5" Type="http://schemas.openxmlformats.org/officeDocument/2006/relationships/image" Target="../media/image142.png"/><Relationship Id="rId4" Type="http://schemas.openxmlformats.org/officeDocument/2006/relationships/image" Target="../media/image141.png"/></Relationships>
</file>

<file path=ppt/slides/_rels/slide5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cdc6db04d?vcp=1&amp;pid=2e28b9744&amp;color=0,55,96&amp;vtp=1&amp;bt=1&amp;bbb=1&amp;hb=1"/>
          <p:cNvSpPr/>
          <p:nvPr/>
        </p:nvSpPr>
        <p:spPr>
          <a:xfrm>
            <a:off x="502920" y="2517603"/>
            <a:ext cx="10570464" cy="20305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【方法总结】对于给角求值问题的两种情况</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1）直接正用、逆用二倍角公式，</a:t>
            </a:r>
            <a:r>
              <a:rPr lang="en-US" altLang="zh-CN" sz="1800" b="0" i="0">
                <a:solidFill>
                  <a:srgbClr val="003760"/>
                </a:solidFill>
                <a:latin typeface="Times New Roman" pitchFamily="34" charset="0"/>
                <a:ea typeface="微软雅黑" pitchFamily="34" charset="-122"/>
                <a:cs typeface="Times New Roman" pitchFamily="34" charset="-120"/>
              </a:rPr>
              <a:t>结合诱导公式和同角三角函数的基本关系对已知式子进行转化，</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一般可以化为特殊角</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2）若形式为几个非特殊角的三角函数式相乘，则一般逆用二倍角的正弦公式，在求解过程中</a:t>
            </a:r>
            <a:r>
              <a:rPr lang="en-US" altLang="zh-CN" sz="1800" b="0" i="0">
                <a:solidFill>
                  <a:srgbClr val="003760"/>
                </a:solidFill>
                <a:latin typeface="Times New Roman" pitchFamily="34" charset="0"/>
                <a:ea typeface="微软雅黑" pitchFamily="34" charset="-122"/>
                <a:cs typeface="Times New Roman" pitchFamily="34" charset="-120"/>
              </a:rPr>
              <a:t>，需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利用互余关系配凑出应用二倍角公式的条件</a:t>
            </a:r>
            <a:r>
              <a:rPr lang="en-US" altLang="zh-CN" b="0" i="0" dirty="0">
                <a:solidFill>
                  <a:srgbClr val="003760"/>
                </a:solidFill>
                <a:latin typeface="Times New Roman" pitchFamily="34" charset="0"/>
                <a:ea typeface="微软雅黑" pitchFamily="34" charset="-122"/>
                <a:cs typeface="Times New Roman" pitchFamily="34" charset="-120"/>
              </a:rPr>
              <a:t>，使得问题可以连用二倍角的正弦公式的形式.</a:t>
            </a:r>
            <a:endParaRPr lang="en-US" altLang="zh-CN"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_1#a74d0e93f?vaa=1&amp;vcp=1&amp;vop=1&amp;pid=2e28b9744&amp;color=0,55,96&amp;vtp=1&amp;bt=1&amp;bbb=1"/>
              <p:cNvSpPr/>
              <p:nvPr/>
            </p:nvSpPr>
            <p:spPr>
              <a:xfrm>
                <a:off x="502920" y="1735061"/>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[山西太原2025高一测试]</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下列各式中，值为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_1#a74d0e93f?vaa=1&amp;vcp=1&amp;vop=1&amp;pid=2e28b9744&amp;color=0,55,96&amp;vtp=1&amp;bt=1&amp;bbb=1"/>
              <p:cNvSpPr>
                <a:spLocks noRot="1" noChangeAspect="1" noMove="1" noResize="1" noEditPoints="1" noAdjustHandles="1" noChangeArrowheads="1" noChangeShapeType="1" noTextEdit="1"/>
              </p:cNvSpPr>
              <p:nvPr/>
            </p:nvSpPr>
            <p:spPr>
              <a:xfrm>
                <a:off x="502920" y="1735061"/>
                <a:ext cx="10570464" cy="525463"/>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16_1#a74d0e93f.bracket?vaa=1&amp;vcp=1&amp;vop=1&amp;pid=2e28b9744&amp;color=0,55,96&amp;vpa=1&amp;vtp=1"/>
          <p:cNvSpPr/>
          <p:nvPr/>
        </p:nvSpPr>
        <p:spPr>
          <a:xfrm>
            <a:off x="6097270" y="192321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_2#a74d0e93f.choices?vaa=1&amp;vcp=1&amp;vop=1&amp;pid=2e28b9744&amp;color=0,55,96&amp;vtp=1&amp;bbb=1"/>
              <p:cNvSpPr/>
              <p:nvPr/>
            </p:nvSpPr>
            <p:spPr>
              <a:xfrm>
                <a:off x="502920" y="2269414"/>
                <a:ext cx="10570464" cy="1123760"/>
              </a:xfrm>
              <a:prstGeom prst="rect">
                <a:avLst/>
              </a:prstGeom>
              <a:noFill/>
              <a:ln/>
            </p:spPr>
            <p:txBody>
              <a:bodyPr wrap="none" lIns="0" tIns="0" rIns="0" bIns="0" rtlCol="0" anchor="t"/>
              <a:lstStyle/>
              <a:p>
                <a:pPr latinLnBrk="1">
                  <a:lnSpc>
                    <a:spcPts val="46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6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_2#a74d0e93f.choices?vaa=1&amp;vcp=1&amp;vop=1&amp;pid=2e28b9744&amp;color=0,55,96&amp;vtp=1&amp;bbb=1"/>
              <p:cNvSpPr>
                <a:spLocks noRot="1" noChangeAspect="1" noMove="1" noResize="1" noEditPoints="1" noAdjustHandles="1" noChangeArrowheads="1" noChangeShapeType="1" noTextEdit="1"/>
              </p:cNvSpPr>
              <p:nvPr/>
            </p:nvSpPr>
            <p:spPr>
              <a:xfrm>
                <a:off x="502920" y="2269414"/>
                <a:ext cx="10570464" cy="1123760"/>
              </a:xfrm>
              <a:prstGeom prst="rect">
                <a:avLst/>
              </a:prstGeom>
              <a:blipFill>
                <a:blip r:embed="rId4"/>
                <a:stretch>
                  <a:fillRect l="-1384" b="-70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5_1#a74d0e93f?vaa=1&amp;vcp=1&amp;vop=1&amp;pid=2e28b9744&amp;color=0,55,96&amp;vtp=1&amp;bbb=1&amp;hb=1"/>
              <p:cNvSpPr/>
              <p:nvPr/>
            </p:nvSpPr>
            <p:spPr>
              <a:xfrm>
                <a:off x="502920" y="3397428"/>
                <a:ext cx="10570464" cy="1803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t>
                </a:r>
                <a:r>
                  <a:rPr lang="en-US" altLang="zh-CN" sz="1800" b="0" i="0">
                    <a:solidFill>
                      <a:srgbClr val="003760"/>
                    </a:solidFill>
                    <a:latin typeface="Times New Roman" pitchFamily="34" charset="0"/>
                    <a:ea typeface="微软雅黑" pitchFamily="34" charset="-122"/>
                    <a:cs typeface="Times New Roman" pitchFamily="34" charset="-120"/>
                  </a:rPr>
                  <a:t>A，</a:t>
                </a:r>
              </a:p>
              <a:p>
                <a:pPr latinLnBrk="1">
                  <a:lnSpc>
                    <a:spcPts val="3800"/>
                  </a:lnSpc>
                </a:pP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A不符</a:t>
                </a:r>
              </a:p>
              <a:p>
                <a:pPr latinLnBrk="1">
                  <a:lnSpc>
                    <a:spcPts val="3800"/>
                  </a:lnSpc>
                </a:pPr>
                <a:r>
                  <a:rPr lang="en-US" altLang="zh-CN" sz="1800" b="0" i="0">
                    <a:solidFill>
                      <a:srgbClr val="003760"/>
                    </a:solidFill>
                    <a:latin typeface="Times New Roman" pitchFamily="34" charset="0"/>
                    <a:ea typeface="微软雅黑" pitchFamily="34" charset="-122"/>
                    <a:cs typeface="Times New Roman" pitchFamily="34" charset="-120"/>
                  </a:rPr>
                  <a:t>合</a:t>
                </a:r>
                <a:r>
                  <a:rPr lang="en-US" altLang="zh-CN" sz="1800" b="0" i="0" dirty="0">
                    <a:solidFill>
                      <a:srgbClr val="003760"/>
                    </a:solidFill>
                    <a:latin typeface="Times New Roman" pitchFamily="34" charset="0"/>
                    <a:ea typeface="微软雅黑" pitchFamily="34" charset="-122"/>
                    <a:cs typeface="Times New Roman" pitchFamily="34" charset="-120"/>
                  </a:rPr>
                  <a:t>；对于B，</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，B不符合；对于C，</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22.5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b="0" i="0" dirty="0">
                    <a:solidFill>
                      <a:srgbClr val="003760"/>
                    </a:solidFill>
                    <a:latin typeface="Times New Roman" pitchFamily="34" charset="0"/>
                    <a:ea typeface="微软雅黑" pitchFamily="34" charset="-122"/>
                    <a:cs typeface="Times New Roman" pitchFamily="34" charset="-120"/>
                  </a:rPr>
                  <a:t>符合；对于D，</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15</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15</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30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，D不符合.故选C.</a:t>
                </a:r>
                <a:endParaRPr lang="en-US" altLang="zh-CN" dirty="0">
                  <a:solidFill>
                    <a:srgbClr val="003760"/>
                  </a:solidFill>
                </a:endParaRPr>
              </a:p>
            </p:txBody>
          </p:sp>
        </mc:Choice>
        <mc:Fallback xmlns="">
          <p:sp>
            <p:nvSpPr>
              <p:cNvPr id="5" name="QC_6_AS.15_1#a74d0e93f?vaa=1&amp;vcp=1&amp;vop=1&amp;pid=2e28b9744&amp;color=0,55,96&amp;vtp=1&amp;bbb=1&amp;hb=1"/>
              <p:cNvSpPr>
                <a:spLocks noRot="1" noChangeAspect="1" noMove="1" noResize="1" noEditPoints="1" noAdjustHandles="1" noChangeArrowheads="1" noChangeShapeType="1" noTextEdit="1"/>
              </p:cNvSpPr>
              <p:nvPr/>
            </p:nvSpPr>
            <p:spPr>
              <a:xfrm>
                <a:off x="502920" y="3397428"/>
                <a:ext cx="10570464" cy="1803400"/>
              </a:xfrm>
              <a:prstGeom prst="rect">
                <a:avLst/>
              </a:prstGeom>
              <a:blipFill>
                <a:blip r:embed="rId5"/>
                <a:stretch>
                  <a:fillRect l="-1384" r="-3114" b="-47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6_BD.18_1#f5f3fb10d?vcp=1&amp;vop=1&amp;pid=2e28b9744&amp;color=0,55,96&amp;vtp=1&amp;bt=1&amp;bbb=1"/>
          <p:cNvSpPr/>
          <p:nvPr/>
        </p:nvSpPr>
        <p:spPr>
          <a:xfrm>
            <a:off x="502920" y="224982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计算下列各式的值.</a:t>
            </a:r>
            <a:endParaRPr lang="en-US" altLang="zh-CN" sz="1800" dirty="0"/>
          </a:p>
        </p:txBody>
      </p:sp>
      <mc:AlternateContent xmlns:mc="http://schemas.openxmlformats.org/markup-compatibility/2006" xmlns:a14="http://schemas.microsoft.com/office/drawing/2010/main">
        <mc:Choice Requires="a14">
          <p:sp>
            <p:nvSpPr>
              <p:cNvPr id="3" name="QO_7_BD.19_1#27f2ef899?vcp=1&amp;vop=1&amp;pid=f5f3fb10d&amp;color=0,55,96&amp;vtp=1&amp;bbb=1"/>
              <p:cNvSpPr/>
              <p:nvPr/>
            </p:nvSpPr>
            <p:spPr>
              <a:xfrm>
                <a:off x="502920" y="2621933"/>
                <a:ext cx="10570464" cy="549085"/>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19_1#27f2ef899?vcp=1&amp;vop=1&amp;pid=f5f3fb10d&amp;color=0,55,96&amp;vtp=1&amp;bbb=1"/>
              <p:cNvSpPr>
                <a:spLocks noRot="1" noChangeAspect="1" noMove="1" noResize="1" noEditPoints="1" noAdjustHandles="1" noChangeArrowheads="1" noChangeShapeType="1" noTextEdit="1"/>
              </p:cNvSpPr>
              <p:nvPr/>
            </p:nvSpPr>
            <p:spPr>
              <a:xfrm>
                <a:off x="502920" y="2621933"/>
                <a:ext cx="10570464" cy="549085"/>
              </a:xfrm>
              <a:prstGeom prst="rect">
                <a:avLst/>
              </a:prstGeom>
              <a:blipFill>
                <a:blip r:embed="rId3"/>
                <a:stretch>
                  <a:fillRect l="-1384" b="-155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0_1#27f2ef899?vcp=1&amp;vop=1&amp;pid=f5f3fb10d&amp;color=0,55,96&amp;vtp=1&amp;bbb=1"/>
              <p:cNvSpPr/>
              <p:nvPr/>
            </p:nvSpPr>
            <p:spPr>
              <a:xfrm>
                <a:off x="502920" y="3172097"/>
                <a:ext cx="10570464" cy="5262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20_1#27f2ef899?vcp=1&amp;vop=1&amp;pid=f5f3fb10d&amp;color=0,55,96&amp;vtp=1&amp;bbb=1"/>
              <p:cNvSpPr>
                <a:spLocks noRot="1" noChangeAspect="1" noMove="1" noResize="1" noEditPoints="1" noAdjustHandles="1" noChangeArrowheads="1" noChangeShapeType="1" noTextEdit="1"/>
              </p:cNvSpPr>
              <p:nvPr/>
            </p:nvSpPr>
            <p:spPr>
              <a:xfrm>
                <a:off x="502920" y="3172097"/>
                <a:ext cx="10570464" cy="526288"/>
              </a:xfrm>
              <a:prstGeom prst="rect">
                <a:avLst/>
              </a:prstGeom>
              <a:blipFill>
                <a:blip r:embed="rId4"/>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21_1#bcdaf44f9?vcp=1&amp;vop=1&amp;pid=f5f3fb10d&amp;color=0,55,96&amp;vtp=1&amp;bbb=1"/>
              <p:cNvSpPr/>
              <p:nvPr/>
            </p:nvSpPr>
            <p:spPr>
              <a:xfrm>
                <a:off x="502920" y="3701560"/>
                <a:ext cx="10570464" cy="459423"/>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BD.21_1#bcdaf44f9?vcp=1&amp;vop=1&amp;pid=f5f3fb10d&amp;color=0,55,96&amp;vtp=1&amp;bbb=1"/>
              <p:cNvSpPr>
                <a:spLocks noRot="1" noChangeAspect="1" noMove="1" noResize="1" noEditPoints="1" noAdjustHandles="1" noChangeArrowheads="1" noChangeShapeType="1" noTextEdit="1"/>
              </p:cNvSpPr>
              <p:nvPr/>
            </p:nvSpPr>
            <p:spPr>
              <a:xfrm>
                <a:off x="502920" y="3701560"/>
                <a:ext cx="10570464" cy="459423"/>
              </a:xfrm>
              <a:prstGeom prst="rect">
                <a:avLst/>
              </a:prstGeom>
              <a:blipFill>
                <a:blip r:embed="rId5"/>
                <a:stretch>
                  <a:fillRect l="-1384"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22_1#bcdaf44f9?vcp=1&amp;vop=1&amp;pid=f5f3fb10d&amp;color=0,55,96&amp;vtp=1&amp;bbb=1"/>
              <p:cNvSpPr/>
              <p:nvPr/>
            </p:nvSpPr>
            <p:spPr>
              <a:xfrm>
                <a:off x="502920" y="4169428"/>
                <a:ext cx="10570464" cy="520700"/>
              </a:xfrm>
              <a:prstGeom prst="rect">
                <a:avLst/>
              </a:prstGeom>
              <a:noFill/>
              <a:ln/>
            </p:spPr>
            <p:txBody>
              <a:bodyPr wrap="non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22_1#bcdaf44f9?vcp=1&amp;vop=1&amp;pid=f5f3fb10d&amp;color=0,55,96&amp;vtp=1&amp;bbb=1"/>
              <p:cNvSpPr>
                <a:spLocks noRot="1" noChangeAspect="1" noMove="1" noResize="1" noEditPoints="1" noAdjustHandles="1" noChangeArrowheads="1" noChangeShapeType="1" noTextEdit="1"/>
              </p:cNvSpPr>
              <p:nvPr/>
            </p:nvSpPr>
            <p:spPr>
              <a:xfrm>
                <a:off x="502920" y="4169428"/>
                <a:ext cx="10570464" cy="520700"/>
              </a:xfrm>
              <a:prstGeom prst="rect">
                <a:avLst/>
              </a:prstGeom>
              <a:blipFill>
                <a:blip r:embed="rId6"/>
                <a:stretch>
                  <a:fillRect l="-1384" b="-94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3_1#1182237b9?vcp=1&amp;vop=1&amp;pid=f5f3fb10d&amp;color=0,55,96&amp;mp=1&amp;vtp=1&amp;bt=1&amp;bbb=1"/>
              <p:cNvSpPr/>
              <p:nvPr/>
            </p:nvSpPr>
            <p:spPr>
              <a:xfrm>
                <a:off x="502920" y="1557864"/>
                <a:ext cx="10570464" cy="471488"/>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23_1#1182237b9?vcp=1&amp;vop=1&amp;pid=f5f3fb10d&amp;color=0,55,96&amp;mp=1&amp;vtp=1&amp;bt=1&amp;bbb=1"/>
              <p:cNvSpPr>
                <a:spLocks noRot="1" noChangeAspect="1" noMove="1" noResize="1" noEditPoints="1" noAdjustHandles="1" noChangeArrowheads="1" noChangeShapeType="1" noTextEdit="1"/>
              </p:cNvSpPr>
              <p:nvPr/>
            </p:nvSpPr>
            <p:spPr>
              <a:xfrm>
                <a:off x="502920" y="1557864"/>
                <a:ext cx="10570464" cy="471488"/>
              </a:xfrm>
              <a:prstGeom prst="rect">
                <a:avLst/>
              </a:prstGeom>
              <a:blipFill>
                <a:blip r:embed="rId3"/>
                <a:stretch>
                  <a:fillRect l="-1384" b="-16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4_1#1182237b9?vcp=1&amp;vop=1&amp;pid=f5f3fb10d&amp;color=0,55,96&amp;vtp=1&amp;bbb=1"/>
              <p:cNvSpPr/>
              <p:nvPr/>
            </p:nvSpPr>
            <p:spPr>
              <a:xfrm>
                <a:off x="502920" y="2032336"/>
                <a:ext cx="10570464" cy="2006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24_1#1182237b9?vcp=1&amp;vop=1&amp;pid=f5f3fb10d&amp;color=0,55,96&amp;vtp=1&amp;bbb=1"/>
              <p:cNvSpPr>
                <a:spLocks noRot="1" noChangeAspect="1" noMove="1" noResize="1" noEditPoints="1" noAdjustHandles="1" noChangeArrowheads="1" noChangeShapeType="1" noTextEdit="1"/>
              </p:cNvSpPr>
              <p:nvPr/>
            </p:nvSpPr>
            <p:spPr>
              <a:xfrm>
                <a:off x="502920" y="2032336"/>
                <a:ext cx="10570464" cy="2006600"/>
              </a:xfrm>
              <a:prstGeom prst="rect">
                <a:avLst/>
              </a:prstGeom>
              <a:blipFill>
                <a:blip r:embed="rId4"/>
                <a:stretch>
                  <a:fillRect l="-1384" b="-393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25_1#47f59a838?vcp=1&amp;vop=1&amp;pid=f5f3fb10d&amp;color=0,55,96&amp;vtp=1&amp;bbb=1"/>
              <p:cNvSpPr/>
              <p:nvPr/>
            </p:nvSpPr>
            <p:spPr>
              <a:xfrm>
                <a:off x="502920" y="4050874"/>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（4）</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BD.25_1#47f59a838?vcp=1&amp;vop=1&amp;pid=f5f3fb10d&amp;color=0,55,96&amp;vtp=1&amp;bbb=1"/>
              <p:cNvSpPr>
                <a:spLocks noRot="1" noChangeAspect="1" noMove="1" noResize="1" noEditPoints="1" noAdjustHandles="1" noChangeArrowheads="1" noChangeShapeType="1" noTextEdit="1"/>
              </p:cNvSpPr>
              <p:nvPr/>
            </p:nvSpPr>
            <p:spPr>
              <a:xfrm>
                <a:off x="502920" y="4050874"/>
                <a:ext cx="10570464" cy="360680"/>
              </a:xfrm>
              <a:prstGeom prst="rect">
                <a:avLst/>
              </a:prstGeom>
              <a:blipFill>
                <a:blip r:embed="rId5"/>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26_1#47f59a838?vcp=1&amp;vop=1&amp;pid=f5f3fb10d&amp;color=0,55,96&amp;vtp=1&amp;bbb=1"/>
              <p:cNvSpPr/>
              <p:nvPr/>
            </p:nvSpPr>
            <p:spPr>
              <a:xfrm>
                <a:off x="502920" y="4415364"/>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144</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26_1#47f59a838?vcp=1&amp;vop=1&amp;pid=f5f3fb10d&amp;color=0,55,96&amp;vtp=1&amp;bbb=1"/>
              <p:cNvSpPr>
                <a:spLocks noRot="1" noChangeAspect="1" noMove="1" noResize="1" noEditPoints="1" noAdjustHandles="1" noChangeArrowheads="1" noChangeShapeType="1" noTextEdit="1"/>
              </p:cNvSpPr>
              <p:nvPr/>
            </p:nvSpPr>
            <p:spPr>
              <a:xfrm>
                <a:off x="502920" y="4415364"/>
                <a:ext cx="10570464" cy="838200"/>
              </a:xfrm>
              <a:prstGeom prst="rect">
                <a:avLst/>
              </a:prstGeom>
              <a:blipFill>
                <a:blip r:embed="rId6"/>
                <a:stretch>
                  <a:fillRect l="-1384" b="-942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anim calcmode="lin" valueType="num">
                                      <p:cBhvr>
                                        <p:cTn id="35" dur="500" fill="hold"/>
                                        <p:tgtEl>
                                          <p:spTgt spid="5">
                                            <p:bg/>
                                          </p:spTgt>
                                        </p:tgtEl>
                                        <p:attrNameLst>
                                          <p:attrName>ppt_x</p:attrName>
                                        </p:attrNameLst>
                                      </p:cBhvr>
                                      <p:tavLst>
                                        <p:tav tm="0">
                                          <p:val>
                                            <p:strVal val="#ppt_x"/>
                                          </p:val>
                                        </p:tav>
                                        <p:tav tm="100000">
                                          <p:val>
                                            <p:strVal val="#ppt_x"/>
                                          </p:val>
                                        </p:tav>
                                      </p:tavLst>
                                    </p:anim>
                                    <p:anim calcmode="lin" valueType="num">
                                      <p:cBhvr>
                                        <p:cTn id="36" dur="500" fill="hold"/>
                                        <p:tgtEl>
                                          <p:spTgt spid="5">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500"/>
                                        <p:tgtEl>
                                          <p:spTgt spid="5">
                                            <p:txEl>
                                              <p:pRg st="0" end="0"/>
                                            </p:txEl>
                                          </p:spTgt>
                                        </p:tgtEl>
                                      </p:cBhvr>
                                    </p:animEffect>
                                    <p:anim calcmode="lin" valueType="num">
                                      <p:cBhvr>
                                        <p:cTn id="4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1" end="1"/>
                                            </p:txEl>
                                          </p:spTgt>
                                        </p:tgtEl>
                                        <p:attrNameLst>
                                          <p:attrName>style.visibility</p:attrName>
                                        </p:attrNameLst>
                                      </p:cBhvr>
                                      <p:to>
                                        <p:strVal val="visible"/>
                                      </p:to>
                                    </p:set>
                                    <p:animEffect transition="in" filter="fade">
                                      <p:cBhvr>
                                        <p:cTn id="44" dur="500"/>
                                        <p:tgtEl>
                                          <p:spTgt spid="5">
                                            <p:txEl>
                                              <p:pRg st="1" end="1"/>
                                            </p:txEl>
                                          </p:spTgt>
                                        </p:tgtEl>
                                      </p:cBhvr>
                                    </p:animEffect>
                                    <p:anim calcmode="lin" valueType="num">
                                      <p:cBhvr>
                                        <p:cTn id="4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5_BD#bda809fab?vcp=1&amp;pid=ad291f375&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利用二倍角公式给值求值</a:t>
            </a:r>
            <a:endParaRPr lang="en-US" altLang="zh-CN" sz="2000" dirty="0"/>
          </a:p>
        </p:txBody>
      </p:sp>
      <mc:AlternateContent xmlns:mc="http://schemas.openxmlformats.org/markup-compatibility/2006" xmlns:a14="http://schemas.microsoft.com/office/drawing/2010/main">
        <mc:Choice Requires="a14">
          <p:sp>
            <p:nvSpPr>
              <p:cNvPr id="3" name="QC_6_BD.27_1#0d2a1c840?vaa=1&amp;vcp=1&amp;vop=1&amp;pid=bda809fab&amp;color=0,55,96&amp;vtp=1&amp;bbb=1"/>
              <p:cNvSpPr/>
              <p:nvPr/>
            </p:nvSpPr>
            <p:spPr>
              <a:xfrm>
                <a:off x="502920" y="1183922"/>
                <a:ext cx="10570464" cy="471424"/>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C_6_BD.27_1#0d2a1c840?vaa=1&amp;vcp=1&amp;vop=1&amp;pid=bda809fab&amp;color=0,55,96&amp;vtp=1&amp;bbb=1"/>
              <p:cNvSpPr>
                <a:spLocks noRot="1" noChangeAspect="1" noMove="1" noResize="1" noEditPoints="1" noAdjustHandles="1" noChangeArrowheads="1" noChangeShapeType="1" noTextEdit="1"/>
              </p:cNvSpPr>
              <p:nvPr/>
            </p:nvSpPr>
            <p:spPr>
              <a:xfrm>
                <a:off x="502920" y="1183922"/>
                <a:ext cx="10570464" cy="471424"/>
              </a:xfrm>
              <a:prstGeom prst="rect">
                <a:avLst/>
              </a:prstGeom>
              <a:blipFill>
                <a:blip r:embed="rId3"/>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BD.27_2#0d2a1c840.choices?vaa=1&amp;vcp=1&amp;vop=1&amp;pid=bda809fab&amp;color=0,55,96&amp;vtp=1&amp;bbb=1"/>
              <p:cNvSpPr/>
              <p:nvPr/>
            </p:nvSpPr>
            <p:spPr>
              <a:xfrm>
                <a:off x="502920" y="1666522"/>
                <a:ext cx="10570464" cy="471361"/>
              </a:xfrm>
              <a:prstGeom prst="rect">
                <a:avLst/>
              </a:prstGeom>
              <a:noFill/>
              <a:ln/>
            </p:spPr>
            <p:txBody>
              <a:bodyPr wrap="none" lIns="0" tIns="0" rIns="0" bIns="0" rtlCol="0" anchor="t"/>
              <a:lstStyle/>
              <a:p>
                <a:pPr latinLnBrk="1">
                  <a:lnSpc>
                    <a:spcPts val="3800"/>
                  </a:lnSpc>
                  <a:tabLst>
                    <a:tab pos="2629916" algn="l"/>
                    <a:tab pos="5234432" algn="l"/>
                    <a:tab pos="79532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7_2#0d2a1c840.choices?vaa=1&amp;vcp=1&amp;vop=1&amp;pid=bda809fab&amp;color=0,55,96&amp;vtp=1&amp;bbb=1"/>
              <p:cNvSpPr>
                <a:spLocks noRot="1" noChangeAspect="1" noMove="1" noResize="1" noEditPoints="1" noAdjustHandles="1" noChangeArrowheads="1" noChangeShapeType="1" noTextEdit="1"/>
              </p:cNvSpPr>
              <p:nvPr/>
            </p:nvSpPr>
            <p:spPr>
              <a:xfrm>
                <a:off x="502920" y="1666522"/>
                <a:ext cx="10570464" cy="471361"/>
              </a:xfrm>
              <a:prstGeom prst="rect">
                <a:avLst/>
              </a:prstGeom>
              <a:blipFill>
                <a:blip r:embed="rId4"/>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EX.28_1#0d2a1c840?vaa=1&amp;vcp=1&amp;vop=1&amp;pid=bda809fab&amp;color=0,55,96&amp;vtp=1&amp;bbb=1&amp;hb=1"/>
              <p:cNvSpPr/>
              <p:nvPr/>
            </p:nvSpPr>
            <p:spPr>
              <a:xfrm>
                <a:off x="502920" y="2149122"/>
                <a:ext cx="10570464" cy="912940"/>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注意到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，结合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，利用二倍角公式</a:t>
                </a:r>
                <a:r>
                  <a:rPr lang="en-US" altLang="zh-CN" sz="1800" b="0" i="0">
                    <a:solidFill>
                      <a:srgbClr val="003760"/>
                    </a:solidFill>
                    <a:latin typeface="Times New Roman" pitchFamily="34" charset="0"/>
                    <a:ea typeface="微软雅黑" pitchFamily="34" charset="-122"/>
                    <a:cs typeface="Times New Roman" pitchFamily="34" charset="-120"/>
                  </a:rPr>
                  <a:t>，两</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角和的正弦公式即可求解</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C_6_EX.28_1#0d2a1c840?vaa=1&amp;vcp=1&amp;vop=1&amp;pid=bda809fab&amp;color=0,55,96&amp;vtp=1&amp;bbb=1&amp;hb=1"/>
              <p:cNvSpPr>
                <a:spLocks noRot="1" noChangeAspect="1" noMove="1" noResize="1" noEditPoints="1" noAdjustHandles="1" noChangeArrowheads="1" noChangeShapeType="1" noTextEdit="1"/>
              </p:cNvSpPr>
              <p:nvPr/>
            </p:nvSpPr>
            <p:spPr>
              <a:xfrm>
                <a:off x="502920" y="2149122"/>
                <a:ext cx="10570464" cy="912940"/>
              </a:xfrm>
              <a:prstGeom prst="rect">
                <a:avLst/>
              </a:prstGeom>
              <a:blipFill>
                <a:blip r:embed="rId5"/>
                <a:stretch>
                  <a:fillRect l="-1384" r="-577" b="-154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0_1#0d2a1c840?vaa=1&amp;vcp=1&amp;vop=1&amp;pid=bda809fab&amp;color=0,55,96&amp;vtp=1&amp;bt=1&amp;bbb=1&amp;hb=1"/>
              <p:cNvSpPr/>
              <p:nvPr/>
            </p:nvSpPr>
            <p:spPr>
              <a:xfrm>
                <a:off x="502920" y="1330312"/>
                <a:ext cx="10570464" cy="3977132"/>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，结合</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30</m:t>
                            </m:r>
                          </m:e>
                        </m:rad>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9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8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10</m:t>
                            </m:r>
                          </m:e>
                        </m:rad>
                        <m:r>
                          <a:rPr lang="en-US" altLang="zh-CN" b="0" i="0">
                            <a:solidFill>
                              <a:srgbClr val="003760"/>
                            </a:solidFill>
                            <a:latin typeface="Cambria Math" pitchFamily="34" charset="0"/>
                            <a:ea typeface="Cambria Math" pitchFamily="34" charset="-122"/>
                            <a:cs typeface="Cambria Math" pitchFamily="34" charset="-120"/>
                          </a:rPr>
                          <m:t>−2</m:t>
                        </m:r>
                      </m:num>
                      <m:den>
                        <m:r>
                          <a:rPr lang="en-US" altLang="zh-CN"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30_1#0d2a1c840?vaa=1&amp;vcp=1&amp;vop=1&amp;pid=bda809fab&amp;color=0,55,96&amp;vtp=1&amp;bt=1&amp;bbb=1&amp;hb=1"/>
              <p:cNvSpPr>
                <a:spLocks noRot="1" noChangeAspect="1" noMove="1" noResize="1" noEditPoints="1" noAdjustHandles="1" noChangeArrowheads="1" noChangeShapeType="1" noTextEdit="1"/>
              </p:cNvSpPr>
              <p:nvPr/>
            </p:nvSpPr>
            <p:spPr>
              <a:xfrm>
                <a:off x="502920" y="1330312"/>
                <a:ext cx="10570464" cy="3977132"/>
              </a:xfrm>
              <a:prstGeom prst="rect">
                <a:avLst/>
              </a:prstGeom>
              <a:blipFill>
                <a:blip r:embed="rId3"/>
                <a:stretch>
                  <a:fillRect l="-1384" r="-346" b="-1991"/>
                </a:stretch>
              </a:blipFill>
              <a:ln/>
            </p:spPr>
            <p:txBody>
              <a:bodyPr/>
              <a:lstStyle/>
              <a:p>
                <a:r>
                  <a:rPr lang="zh-CN" altLang="en-US">
                    <a:noFill/>
                  </a:rPr>
                  <a:t> </a:t>
                </a:r>
              </a:p>
            </p:txBody>
          </p:sp>
        </mc:Fallback>
      </mc:AlternateContent>
      <p:sp>
        <p:nvSpPr>
          <p:cNvPr id="3" name="QC_6_AN.31_1#0d2a1c840?vaa=1&amp;vcp=1&amp;vop=1&amp;pid=bda809fab&amp;color=0,55,96&amp;vtp=1&amp;bbb=1"/>
          <p:cNvSpPr/>
          <p:nvPr/>
        </p:nvSpPr>
        <p:spPr>
          <a:xfrm>
            <a:off x="502920" y="5284584"/>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P_6_BD#094cdc85f?vcp=1&amp;pid=bda809fab&amp;color=0,55,96&amp;vtp=1&amp;bt=1&amp;bbb=1&amp;hb=1"/>
          <p:cNvSpPr/>
          <p:nvPr/>
        </p:nvSpPr>
        <p:spPr>
          <a:xfrm>
            <a:off x="502920" y="2305512"/>
            <a:ext cx="10570464" cy="24496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【方法总结】应用二倍角公式化简求值的策略</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1）四个方面：分别从“角”“函数名”“幂”“形”着手分析，消除差异.</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2）应用二倍角公式解题时，要注意题目中角的变化，若角的形式不统一</a:t>
            </a:r>
            <a:r>
              <a:rPr lang="en-US" altLang="zh-CN" sz="1800" b="0" i="0">
                <a:solidFill>
                  <a:srgbClr val="003760"/>
                </a:solidFill>
                <a:latin typeface="Times New Roman" pitchFamily="34" charset="0"/>
                <a:ea typeface="微软雅黑" pitchFamily="34" charset="-122"/>
                <a:cs typeface="Times New Roman" pitchFamily="34" charset="-120"/>
              </a:rPr>
              <a:t>，则需要利用诱导公式统</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一角后</a:t>
            </a:r>
            <a:r>
              <a:rPr lang="en-US" altLang="zh-CN" sz="1800" b="0" i="0" dirty="0">
                <a:solidFill>
                  <a:srgbClr val="003760"/>
                </a:solidFill>
                <a:latin typeface="Times New Roman" pitchFamily="34" charset="0"/>
                <a:ea typeface="微软雅黑" pitchFamily="34" charset="-122"/>
                <a:cs typeface="Times New Roman" pitchFamily="34" charset="-120"/>
              </a:rPr>
              <a:t>，再利用二倍角公式解题.</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3）在进行求值变换时，一般按先整体后局部的原则，即先整体分析三角函数的特点</a:t>
            </a:r>
            <a:r>
              <a:rPr lang="en-US" altLang="zh-CN" sz="1800" b="0" i="0">
                <a:solidFill>
                  <a:srgbClr val="003760"/>
                </a:solidFill>
                <a:latin typeface="Times New Roman" pitchFamily="34" charset="0"/>
                <a:ea typeface="微软雅黑" pitchFamily="34" charset="-122"/>
                <a:cs typeface="Times New Roman" pitchFamily="34" charset="-120"/>
              </a:rPr>
              <a:t>，若整体符合</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三角函数的公式</a:t>
            </a:r>
            <a:r>
              <a:rPr lang="en-US" altLang="zh-CN" b="0" i="0" dirty="0">
                <a:solidFill>
                  <a:srgbClr val="003760"/>
                </a:solidFill>
                <a:latin typeface="Times New Roman" pitchFamily="34" charset="0"/>
                <a:ea typeface="微软雅黑" pitchFamily="34" charset="-122"/>
                <a:cs typeface="Times New Roman" pitchFamily="34" charset="-120"/>
              </a:rPr>
              <a:t>，则整体变换，否则进行局部的变换.</a:t>
            </a:r>
            <a:endParaRPr lang="en-US" altLang="zh-CN"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2_1#c123adb31?vaa=1&amp;vcp=1&amp;vop=1&amp;pid=bda809fab&amp;color=0,55,96&amp;vtp=1&amp;bt=1&amp;bbb=1"/>
              <p:cNvSpPr/>
              <p:nvPr/>
            </p:nvSpPr>
            <p:spPr>
              <a:xfrm>
                <a:off x="502920" y="2725311"/>
                <a:ext cx="10570464" cy="525780"/>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32_1#c123adb31?vaa=1&amp;vcp=1&amp;vop=1&amp;pid=bda809fab&amp;color=0,55,96&amp;vtp=1&amp;bt=1&amp;bbb=1"/>
              <p:cNvSpPr>
                <a:spLocks noRot="1" noChangeAspect="1" noMove="1" noResize="1" noEditPoints="1" noAdjustHandles="1" noChangeArrowheads="1" noChangeShapeType="1" noTextEdit="1"/>
              </p:cNvSpPr>
              <p:nvPr/>
            </p:nvSpPr>
            <p:spPr>
              <a:xfrm>
                <a:off x="502920" y="2725311"/>
                <a:ext cx="10570464" cy="525780"/>
              </a:xfrm>
              <a:prstGeom prst="rect">
                <a:avLst/>
              </a:prstGeom>
              <a:blipFill>
                <a:blip r:embed="rId3"/>
                <a:stretch>
                  <a:fillRect l="-1384" b="-16279"/>
                </a:stretch>
              </a:blipFill>
              <a:ln/>
            </p:spPr>
            <p:txBody>
              <a:bodyPr/>
              <a:lstStyle/>
              <a:p>
                <a:r>
                  <a:rPr lang="zh-CN" altLang="en-US">
                    <a:noFill/>
                  </a:rPr>
                  <a:t> </a:t>
                </a:r>
              </a:p>
            </p:txBody>
          </p:sp>
        </mc:Fallback>
      </mc:AlternateContent>
      <p:sp>
        <p:nvSpPr>
          <p:cNvPr id="3" name="QC_6_AN.34_1#c123adb31.bracket?vaa=1&amp;vcp=1&amp;vop=1&amp;pid=bda809fab&amp;color=0,55,96&amp;vpa=3&amp;vtp=1"/>
          <p:cNvSpPr/>
          <p:nvPr/>
        </p:nvSpPr>
        <p:spPr>
          <a:xfrm>
            <a:off x="4774438" y="291219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2_2#c123adb31.choices?vaa=1&amp;vcp=1&amp;vop=1&amp;pid=bda809fab&amp;color=0,55,96&amp;vtp=1&amp;bbb=1"/>
              <p:cNvSpPr/>
              <p:nvPr/>
            </p:nvSpPr>
            <p:spPr>
              <a:xfrm>
                <a:off x="502920" y="3258393"/>
                <a:ext cx="10570464" cy="535559"/>
              </a:xfrm>
              <a:prstGeom prst="rect">
                <a:avLst/>
              </a:prstGeom>
              <a:noFill/>
              <a:ln/>
            </p:spPr>
            <p:txBody>
              <a:bodyPr wrap="none" lIns="0" tIns="0" rIns="0" bIns="0" rtlCol="0" anchor="t"/>
              <a:lstStyle/>
              <a:p>
                <a:pPr latinLnBrk="1">
                  <a:lnSpc>
                    <a:spcPts val="4600"/>
                  </a:lnSpc>
                  <a:tabLst>
                    <a:tab pos="2601341" algn="l"/>
                    <a:tab pos="5393182" algn="l"/>
                    <a:tab pos="7969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24</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24</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2_2#c123adb31.choices?vaa=1&amp;vcp=1&amp;vop=1&amp;pid=bda809fab&amp;color=0,55,96&amp;vtp=1&amp;bbb=1"/>
              <p:cNvSpPr>
                <a:spLocks noRot="1" noChangeAspect="1" noMove="1" noResize="1" noEditPoints="1" noAdjustHandles="1" noChangeArrowheads="1" noChangeShapeType="1" noTextEdit="1"/>
              </p:cNvSpPr>
              <p:nvPr/>
            </p:nvSpPr>
            <p:spPr>
              <a:xfrm>
                <a:off x="502920" y="3258393"/>
                <a:ext cx="10570464" cy="535559"/>
              </a:xfrm>
              <a:prstGeom prst="rect">
                <a:avLst/>
              </a:prstGeom>
              <a:blipFill>
                <a:blip r:embed="rId4"/>
                <a:stretch>
                  <a:fillRect l="-1384" b="-160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3_1#c123adb31?vaa=1&amp;vcp=1&amp;vop=1&amp;pid=bda809fab&amp;color=0,55,96&amp;vtp=1&amp;bbb=1"/>
              <p:cNvSpPr/>
              <p:nvPr/>
            </p:nvSpPr>
            <p:spPr>
              <a:xfrm>
                <a:off x="502920" y="3804302"/>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33_1#c123adb31?vaa=1&amp;vcp=1&amp;vop=1&amp;pid=bda809fab&amp;color=0,55,96&amp;vtp=1&amp;bbb=1"/>
              <p:cNvSpPr>
                <a:spLocks noRot="1" noChangeAspect="1" noMove="1" noResize="1" noEditPoints="1" noAdjustHandles="1" noChangeArrowheads="1" noChangeShapeType="1" noTextEdit="1"/>
              </p:cNvSpPr>
              <p:nvPr/>
            </p:nvSpPr>
            <p:spPr>
              <a:xfrm>
                <a:off x="502920" y="3804302"/>
                <a:ext cx="10570464" cy="535559"/>
              </a:xfrm>
              <a:prstGeom prst="rect">
                <a:avLst/>
              </a:prstGeom>
              <a:blipFill>
                <a:blip r:embed="rId5"/>
                <a:stretch>
                  <a:fillRect l="-1384" b="-159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6_1#c9c519273?vaa=1&amp;vcp=1&amp;vop=1&amp;pid=bda809fab&amp;color=0,55,96&amp;vtp=1&amp;bt=1&amp;bbb=1"/>
              <p:cNvSpPr/>
              <p:nvPr/>
            </p:nvSpPr>
            <p:spPr>
              <a:xfrm>
                <a:off x="502920" y="1633619"/>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36_1#c9c519273?vaa=1&amp;vcp=1&amp;vop=1&amp;pid=bda809fab&amp;color=0,55,96&amp;vtp=1&amp;bt=1&amp;bbb=1"/>
              <p:cNvSpPr>
                <a:spLocks noRot="1" noChangeAspect="1" noMove="1" noResize="1" noEditPoints="1" noAdjustHandles="1" noChangeArrowheads="1" noChangeShapeType="1" noTextEdit="1"/>
              </p:cNvSpPr>
              <p:nvPr/>
            </p:nvSpPr>
            <p:spPr>
              <a:xfrm>
                <a:off x="502920" y="1633619"/>
                <a:ext cx="10570464" cy="535559"/>
              </a:xfrm>
              <a:prstGeom prst="rect">
                <a:avLst/>
              </a:prstGeom>
              <a:blipFill>
                <a:blip r:embed="rId3"/>
                <a:stretch>
                  <a:fillRect l="-1384" b="-14773"/>
                </a:stretch>
              </a:blipFill>
              <a:ln/>
            </p:spPr>
            <p:txBody>
              <a:bodyPr/>
              <a:lstStyle/>
              <a:p>
                <a:r>
                  <a:rPr lang="zh-CN" altLang="en-US">
                    <a:noFill/>
                  </a:rPr>
                  <a:t> </a:t>
                </a:r>
              </a:p>
            </p:txBody>
          </p:sp>
        </mc:Fallback>
      </mc:AlternateContent>
      <p:sp>
        <p:nvSpPr>
          <p:cNvPr id="3" name="QC_6_AN.38_1#c9c519273.bracket?vaa=1&amp;vcp=1&amp;vop=1&amp;pid=bda809fab&amp;color=0,55,96&amp;vpa=4&amp;vtp=1"/>
          <p:cNvSpPr/>
          <p:nvPr/>
        </p:nvSpPr>
        <p:spPr>
          <a:xfrm>
            <a:off x="6172010" y="182875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6_2#c9c519273.choices?vaa=1&amp;vcp=1&amp;vop=1&amp;pid=bda809fab&amp;color=0,55,96&amp;vtp=1&amp;bbb=1"/>
              <p:cNvSpPr/>
              <p:nvPr/>
            </p:nvSpPr>
            <p:spPr>
              <a:xfrm>
                <a:off x="502920" y="2174956"/>
                <a:ext cx="10570464" cy="536575"/>
              </a:xfrm>
              <a:prstGeom prst="rect">
                <a:avLst/>
              </a:prstGeom>
              <a:noFill/>
              <a:ln/>
            </p:spPr>
            <p:txBody>
              <a:bodyPr wrap="none" lIns="0" tIns="0" rIns="0" bIns="0" rtlCol="0" anchor="t"/>
              <a:lstStyle/>
              <a:p>
                <a:pPr latinLnBrk="1">
                  <a:lnSpc>
                    <a:spcPts val="4600"/>
                  </a:lnSpc>
                  <a:tabLst>
                    <a:tab pos="2817241" algn="l"/>
                    <a:tab pos="5393182" algn="l"/>
                    <a:tab pos="7969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6_2#c9c519273.choices?vaa=1&amp;vcp=1&amp;vop=1&amp;pid=bda809fab&amp;color=0,55,96&amp;vtp=1&amp;bbb=1"/>
              <p:cNvSpPr>
                <a:spLocks noRot="1" noChangeAspect="1" noMove="1" noResize="1" noEditPoints="1" noAdjustHandles="1" noChangeArrowheads="1" noChangeShapeType="1" noTextEdit="1"/>
              </p:cNvSpPr>
              <p:nvPr/>
            </p:nvSpPr>
            <p:spPr>
              <a:xfrm>
                <a:off x="502920" y="2174956"/>
                <a:ext cx="10570464" cy="536575"/>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7_1#c9c519273?vaa=1&amp;vcp=1&amp;vop=1&amp;pid=bda809fab&amp;color=0,55,96&amp;vtp=1&amp;bbb=1"/>
              <p:cNvSpPr/>
              <p:nvPr/>
            </p:nvSpPr>
            <p:spPr>
              <a:xfrm>
                <a:off x="502920" y="2716484"/>
                <a:ext cx="10570464" cy="2316734"/>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25</m:t>
                        </m:r>
                      </m:den>
                    </m:f>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37_1#c9c519273?vaa=1&amp;vcp=1&amp;vop=1&amp;pid=bda809fab&amp;color=0,55,96&amp;vtp=1&amp;bbb=1"/>
              <p:cNvSpPr>
                <a:spLocks noRot="1" noChangeAspect="1" noMove="1" noResize="1" noEditPoints="1" noAdjustHandles="1" noChangeArrowheads="1" noChangeShapeType="1" noTextEdit="1"/>
              </p:cNvSpPr>
              <p:nvPr/>
            </p:nvSpPr>
            <p:spPr>
              <a:xfrm>
                <a:off x="502920" y="2716484"/>
                <a:ext cx="10570464" cy="2316734"/>
              </a:xfrm>
              <a:prstGeom prst="rect">
                <a:avLst/>
              </a:prstGeom>
              <a:blipFill>
                <a:blip r:embed="rId5"/>
                <a:stretch>
                  <a:fillRect l="-1384" b="-34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0_1#51a028c44?vaa=1&amp;vcp=1&amp;vop=1&amp;pid=bda809fab&amp;color=0,55,96&amp;vtp=1&amp;bt=1&amp;bbb=1"/>
              <p:cNvSpPr/>
              <p:nvPr/>
            </p:nvSpPr>
            <p:spPr>
              <a:xfrm>
                <a:off x="502920" y="2684005"/>
                <a:ext cx="10570464" cy="547434"/>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2-3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40_1#51a028c44?vaa=1&amp;vcp=1&amp;vop=1&amp;pid=bda809fab&amp;color=0,55,96&amp;vtp=1&amp;bt=1&amp;bbb=1"/>
              <p:cNvSpPr>
                <a:spLocks noRot="1" noChangeAspect="1" noMove="1" noResize="1" noEditPoints="1" noAdjustHandles="1" noChangeArrowheads="1" noChangeShapeType="1" noTextEdit="1"/>
              </p:cNvSpPr>
              <p:nvPr/>
            </p:nvSpPr>
            <p:spPr>
              <a:xfrm>
                <a:off x="502920" y="2684005"/>
                <a:ext cx="10570464" cy="547434"/>
              </a:xfrm>
              <a:prstGeom prst="rect">
                <a:avLst/>
              </a:prstGeom>
              <a:blipFill>
                <a:blip r:embed="rId3"/>
                <a:stretch>
                  <a:fillRect l="-1384" b="-155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2_1#51a028c44.blank?vaa=1&amp;vcp=1&amp;vop=1&amp;pid=bda809fab&amp;color=0,55,96&amp;vpa=5&amp;vtp=1&amp;bbb=1&amp;rh=32.4"/>
              <p:cNvSpPr/>
              <p:nvPr/>
            </p:nvSpPr>
            <p:spPr>
              <a:xfrm>
                <a:off x="4450271" y="2742425"/>
                <a:ext cx="238125" cy="411480"/>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42_1#51a028c44.blank?vaa=1&amp;vcp=1&amp;vop=1&amp;pid=bda809fab&amp;color=0,55,96&amp;vpa=5&amp;vtp=1&amp;bbb=1&amp;rh=32.4"/>
              <p:cNvSpPr>
                <a:spLocks noRot="1" noChangeAspect="1" noMove="1" noResize="1" noEditPoints="1" noAdjustHandles="1" noChangeArrowheads="1" noChangeShapeType="1" noTextEdit="1"/>
              </p:cNvSpPr>
              <p:nvPr/>
            </p:nvSpPr>
            <p:spPr>
              <a:xfrm>
                <a:off x="4450271" y="2742425"/>
                <a:ext cx="238125" cy="411480"/>
              </a:xfrm>
              <a:prstGeom prst="rect">
                <a:avLst/>
              </a:prstGeom>
              <a:blipFill>
                <a:blip r:embed="rId4"/>
                <a:stretch>
                  <a:fillRect b="-238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1_1#51a028c44?vaa=1&amp;vcp=1&amp;vop=1&amp;pid=bda809fab&amp;color=0,55,96&amp;vtp=1&amp;bbb=1"/>
              <p:cNvSpPr/>
              <p:nvPr/>
            </p:nvSpPr>
            <p:spPr>
              <a:xfrm>
                <a:off x="502920" y="3244075"/>
                <a:ext cx="10570464" cy="112210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41_1#51a028c44?vaa=1&amp;vcp=1&amp;vop=1&amp;pid=bda809fab&amp;color=0,55,96&amp;vtp=1&amp;bbb=1"/>
              <p:cNvSpPr>
                <a:spLocks noRot="1" noChangeAspect="1" noMove="1" noResize="1" noEditPoints="1" noAdjustHandles="1" noChangeArrowheads="1" noChangeShapeType="1" noTextEdit="1"/>
              </p:cNvSpPr>
              <p:nvPr/>
            </p:nvSpPr>
            <p:spPr>
              <a:xfrm>
                <a:off x="502920" y="3244075"/>
                <a:ext cx="10570464" cy="1122109"/>
              </a:xfrm>
              <a:prstGeom prst="rect">
                <a:avLst/>
              </a:prstGeom>
              <a:blipFill>
                <a:blip r:embed="rId5"/>
                <a:stretch>
                  <a:fillRect l="-1384" b="-76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5bed3ff3c.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5bed3ff3c.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第八章</a:t>
            </a:r>
            <a:endParaRPr lang="en-US" altLang="zh-CN" sz="5400" dirty="0"/>
          </a:p>
        </p:txBody>
      </p:sp>
      <p:sp>
        <p:nvSpPr>
          <p:cNvPr id="4" name="C_1_BD#5bed3ff3c.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向量的数量积与三角恒等变换</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5_BD#ebe9f411d?vcp=1&amp;pid=ad291f375&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利用二倍角公式求角</a:t>
            </a:r>
            <a:endParaRPr lang="en-US" altLang="zh-CN" sz="2000" dirty="0"/>
          </a:p>
        </p:txBody>
      </p:sp>
      <mc:AlternateContent xmlns:mc="http://schemas.openxmlformats.org/markup-compatibility/2006" xmlns:a14="http://schemas.microsoft.com/office/drawing/2010/main">
        <mc:Choice Requires="a14">
          <p:sp>
            <p:nvSpPr>
              <p:cNvPr id="3" name="QO_6_BD.44_1#0aba3692f?vcp=1&amp;vop=1&amp;pid=ebe9f411d&amp;color=0,55,96&amp;vtp=1&amp;bbb=1"/>
              <p:cNvSpPr/>
              <p:nvPr/>
            </p:nvSpPr>
            <p:spPr>
              <a:xfrm>
                <a:off x="502920" y="1183922"/>
                <a:ext cx="10570464" cy="525590"/>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6_BD.44_1#0aba3692f?vcp=1&amp;vop=1&amp;pid=ebe9f411d&amp;color=0,55,96&amp;vtp=1&amp;bbb=1"/>
              <p:cNvSpPr>
                <a:spLocks noRot="1" noChangeAspect="1" noMove="1" noResize="1" noEditPoints="1" noAdjustHandles="1" noChangeArrowheads="1" noChangeShapeType="1" noTextEdit="1"/>
              </p:cNvSpPr>
              <p:nvPr/>
            </p:nvSpPr>
            <p:spPr>
              <a:xfrm>
                <a:off x="502920" y="1183922"/>
                <a:ext cx="10570464" cy="525590"/>
              </a:xfrm>
              <a:prstGeom prst="rect">
                <a:avLst/>
              </a:prstGeom>
              <a:blipFill>
                <a:blip r:embed="rId3"/>
                <a:stretch>
                  <a:fillRect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45_1#0aba3692f?vcp=1&amp;vop=1&amp;pid=ebe9f411d&amp;color=0,55,96&amp;vtp=1&amp;bbb=1&amp;hb=1"/>
              <p:cNvSpPr/>
              <p:nvPr/>
            </p:nvSpPr>
            <p:spPr>
              <a:xfrm>
                <a:off x="502920" y="1709639"/>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先由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，再由二倍角公式求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,最后求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的值</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EX.45_1#0aba3692f?vcp=1&amp;vop=1&amp;pid=ebe9f411d&amp;color=0,55,96&amp;vtp=1&amp;bbb=1&amp;hb=1"/>
              <p:cNvSpPr>
                <a:spLocks noRot="1" noChangeAspect="1" noMove="1" noResize="1" noEditPoints="1" noAdjustHandles="1" noChangeArrowheads="1" noChangeShapeType="1" noTextEdit="1"/>
              </p:cNvSpPr>
              <p:nvPr/>
            </p:nvSpPr>
            <p:spPr>
              <a:xfrm>
                <a:off x="502920" y="1709639"/>
                <a:ext cx="10570464" cy="773240"/>
              </a:xfrm>
              <a:prstGeom prst="rect">
                <a:avLst/>
              </a:prstGeom>
              <a:blipFill>
                <a:blip r:embed="rId4"/>
                <a:stretch>
                  <a:fillRect l="-1384" r="-692"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46_1#0aba3692f?vcp=1&amp;vop=1&amp;pid=ebe9f411d&amp;color=0,55,96&amp;mp=1&amp;vtp=1&amp;bt=1&amp;bbb=1&amp;hb=1"/>
              <p:cNvSpPr/>
              <p:nvPr/>
            </p:nvSpPr>
            <p:spPr>
              <a:xfrm>
                <a:off x="502920" y="1237919"/>
                <a:ext cx="10570464" cy="4165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方法一</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（提示：利用二倍角公式）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a:t>
                </a:r>
                <a:r>
                  <a:rPr lang="en-US" altLang="zh-CN" sz="1800" b="0" i="0">
                    <a:solidFill>
                      <a:srgbClr val="FF8827"/>
                    </a:solidFill>
                    <a:latin typeface="Times New Roman" pitchFamily="34" charset="0"/>
                    <a:ea typeface="微软雅黑" pitchFamily="34" charset="-122"/>
                    <a:cs typeface="Times New Roman" pitchFamily="34" charset="-120"/>
                  </a:rPr>
                  <a:t>寻找待求角与已知角的关系，</a:t>
                </a:r>
              </a:p>
              <a:p>
                <a:pPr latinLnBrk="1">
                  <a:lnSpc>
                    <a:spcPts val="3800"/>
                  </a:lnSpc>
                </a:pPr>
                <a14:m>
                  <m:oMath xmlns:m="http://schemas.openxmlformats.org/officeDocument/2006/math">
                    <m:r>
                      <a:rPr lang="en-US" altLang="zh-CN" b="0" i="0">
                        <a:solidFill>
                          <a:srgbClr val="FF8827"/>
                        </a:solidFill>
                        <a:latin typeface="Cambria Math" pitchFamily="34" charset="0"/>
                        <a:ea typeface="Cambria Math" pitchFamily="34" charset="-122"/>
                        <a:cs typeface="Cambria Math" pitchFamily="34" charset="-120"/>
                      </a:rPr>
                      <m:t>2</m:t>
                    </m:r>
                    <m:r>
                      <a:rPr lang="en-US" altLang="zh-CN" b="0" i="0">
                        <a:solidFill>
                          <a:srgbClr val="FF8827"/>
                        </a:solidFill>
                        <a:latin typeface="Cambria Math" pitchFamily="34" charset="0"/>
                        <a:ea typeface="Cambria Math" pitchFamily="34" charset="-122"/>
                        <a:cs typeface="Cambria Math" pitchFamily="34" charset="-120"/>
                      </a:rPr>
                      <m:t>𝛼</m:t>
                    </m:r>
                    <m:r>
                      <a:rPr lang="en-US" altLang="zh-CN" b="0" i="0">
                        <a:solidFill>
                          <a:srgbClr val="FF8827"/>
                        </a:solidFill>
                        <a:latin typeface="Cambria Math" pitchFamily="34" charset="0"/>
                        <a:ea typeface="Cambria Math" pitchFamily="34" charset="-122"/>
                        <a:cs typeface="Cambria Math" pitchFamily="34" charset="-120"/>
                      </a:rPr>
                      <m:t>−</m:t>
                    </m:r>
                    <m:r>
                      <a:rPr lang="en-US" altLang="zh-CN" b="0" i="0">
                        <a:solidFill>
                          <a:srgbClr val="FF8827"/>
                        </a:solidFill>
                        <a:latin typeface="Cambria Math" pitchFamily="34" charset="0"/>
                        <a:ea typeface="Cambria Math" pitchFamily="34" charset="-122"/>
                        <a:cs typeface="Cambria Math" pitchFamily="34" charset="-120"/>
                      </a:rPr>
                      <m:t>𝛽</m:t>
                    </m:r>
                    <m:r>
                      <a:rPr lang="en-US" altLang="zh-CN" b="0" i="0">
                        <a:solidFill>
                          <a:srgbClr val="FF8827"/>
                        </a:solidFill>
                        <a:latin typeface="Cambria Math" pitchFamily="34" charset="0"/>
                        <a:ea typeface="Cambria Math" pitchFamily="34" charset="-122"/>
                        <a:cs typeface="Cambria Math" pitchFamily="34" charset="-120"/>
                      </a:rPr>
                      <m:t>=(</m:t>
                    </m:r>
                    <m:r>
                      <a:rPr lang="en-US" altLang="zh-CN" b="0" i="0">
                        <a:solidFill>
                          <a:srgbClr val="FF8827"/>
                        </a:solidFill>
                        <a:latin typeface="Cambria Math" pitchFamily="34" charset="0"/>
                        <a:ea typeface="Cambria Math" pitchFamily="34" charset="-122"/>
                        <a:cs typeface="Cambria Math" pitchFamily="34" charset="-120"/>
                      </a:rPr>
                      <m:t>𝛼</m:t>
                    </m:r>
                    <m:r>
                      <a:rPr lang="en-US" altLang="zh-CN" b="0" i="0">
                        <a:solidFill>
                          <a:srgbClr val="FF8827"/>
                        </a:solidFill>
                        <a:latin typeface="Cambria Math" pitchFamily="34" charset="0"/>
                        <a:ea typeface="Cambria Math" pitchFamily="34" charset="-122"/>
                        <a:cs typeface="Cambria Math" pitchFamily="34" charset="-120"/>
                      </a:rPr>
                      <m:t>−</m:t>
                    </m:r>
                    <m:r>
                      <a:rPr lang="en-US" altLang="zh-CN" b="0" i="0">
                        <a:solidFill>
                          <a:srgbClr val="FF8827"/>
                        </a:solidFill>
                        <a:latin typeface="Cambria Math" pitchFamily="34" charset="0"/>
                        <a:ea typeface="Cambria Math" pitchFamily="34" charset="-122"/>
                        <a:cs typeface="Cambria Math" pitchFamily="34" charset="-120"/>
                      </a:rPr>
                      <m:t>𝛽</m:t>
                    </m:r>
                    <m:r>
                      <a:rPr lang="en-US" altLang="zh-CN" b="0" i="0">
                        <a:solidFill>
                          <a:srgbClr val="FF8827"/>
                        </a:solidFill>
                        <a:latin typeface="Cambria Math" pitchFamily="34" charset="0"/>
                        <a:ea typeface="Cambria Math" pitchFamily="34" charset="-122"/>
                        <a:cs typeface="Cambria Math" pitchFamily="34" charset="-120"/>
                      </a:rPr>
                      <m:t>)+</m:t>
                    </m:r>
                    <m:r>
                      <a:rPr lang="en-US" altLang="zh-CN" b="0" i="0">
                        <a:solidFill>
                          <a:srgbClr val="FF8827"/>
                        </a:solidFill>
                        <a:latin typeface="Cambria Math" pitchFamily="34" charset="0"/>
                        <a:ea typeface="Cambria Math" pitchFamily="34" charset="-122"/>
                        <a:cs typeface="Cambria Math" pitchFamily="34" charset="-120"/>
                      </a:rPr>
                      <m:t>𝛼</m:t>
                    </m:r>
                  </m:oMath>
                </a14:m>
                <a:r>
                  <a:rPr lang="en-US" altLang="zh-CN"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tan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tan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den>
                    </m:f>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.下同方法一.</a:t>
                </a:r>
                <a:endParaRPr lang="en-US" altLang="zh-CN" dirty="0"/>
              </a:p>
            </p:txBody>
          </p:sp>
        </mc:Choice>
        <mc:Fallback xmlns="">
          <p:sp>
            <p:nvSpPr>
              <p:cNvPr id="2" name="QO_6_AN.46_1#0aba3692f?vcp=1&amp;vop=1&amp;pid=ebe9f411d&amp;color=0,55,96&amp;mp=1&amp;vtp=1&amp;bt=1&amp;bbb=1&amp;hb=1"/>
              <p:cNvSpPr>
                <a:spLocks noRot="1" noChangeAspect="1" noMove="1" noResize="1" noEditPoints="1" noAdjustHandles="1" noChangeArrowheads="1" noChangeShapeType="1" noTextEdit="1"/>
              </p:cNvSpPr>
              <p:nvPr/>
            </p:nvSpPr>
            <p:spPr>
              <a:xfrm>
                <a:off x="502920" y="1237919"/>
                <a:ext cx="10570464" cy="4165600"/>
              </a:xfrm>
              <a:prstGeom prst="rect">
                <a:avLst/>
              </a:prstGeom>
              <a:blipFill>
                <a:blip r:embed="rId3"/>
                <a:stretch>
                  <a:fillRect l="-1384" r="-519" b="-1903"/>
                </a:stretch>
              </a:blipFill>
              <a:ln/>
            </p:spPr>
            <p:txBody>
              <a:bodyPr/>
              <a:lstStyle/>
              <a:p>
                <a:r>
                  <a:rPr lang="zh-CN" altLang="en-US">
                    <a:noFill/>
                  </a:rPr>
                  <a:t> </a:t>
                </a:r>
              </a:p>
            </p:txBody>
          </p:sp>
        </mc:Fallback>
      </mc:AlternateContent>
      <p:sp>
        <p:nvSpPr>
          <p:cNvPr id="3" name="P_6_BD#7fc6f6caf?vcp=1&amp;pid=ebe9f411d&amp;color=0,55,96&amp;vtp=1&amp;bbb=1"/>
          <p:cNvSpPr/>
          <p:nvPr/>
        </p:nvSpPr>
        <p:spPr>
          <a:xfrm>
            <a:off x="502920" y="539539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给值求角问题的关键是根据条件确定角的范围及选用适当的三角函数.</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7_1#d7a847ce8?vaa=1&amp;vcp=1&amp;vop=1&amp;pid=ebe9f411d&amp;color=0,55,96&amp;mp=1&amp;vtp=1&amp;bt=1&amp;bbb=1"/>
              <p:cNvSpPr/>
              <p:nvPr/>
            </p:nvSpPr>
            <p:spPr>
              <a:xfrm>
                <a:off x="502920" y="1025544"/>
                <a:ext cx="10570464" cy="566928"/>
              </a:xfrm>
              <a:prstGeom prst="rect">
                <a:avLst/>
              </a:prstGeom>
              <a:noFill/>
              <a:ln/>
            </p:spPr>
            <p:txBody>
              <a:bodyPr wrap="none" lIns="0" tIns="0" rIns="0" bIns="0" rtlCol="0" anchor="t"/>
              <a:lstStyle/>
              <a:p>
                <a:pPr algn="l" latinLnBrk="1">
                  <a:lnSpc>
                    <a:spcPts val="48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i="0">
                    <a:solidFill>
                      <a:srgbClr val="003760"/>
                    </a:solidFill>
                    <a:latin typeface="SimSun" pitchFamily="34" charset="0"/>
                    <a:ea typeface="SimSun" pitchFamily="34" charset="-122"/>
                    <a:cs typeface="SimSun" pitchFamily="34" charset="-120"/>
                  </a:rPr>
                  <a:t>_</a:t>
                </a:r>
                <a:r>
                  <a:rPr lang="en-US" altLang="zh-CN" sz="37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47_1#d7a847ce8?vaa=1&amp;vcp=1&amp;vop=1&amp;pid=ebe9f411d&amp;color=0,55,96&amp;mp=1&amp;vtp=1&amp;bt=1&amp;bbb=1"/>
              <p:cNvSpPr>
                <a:spLocks noRot="1" noChangeAspect="1" noMove="1" noResize="1" noEditPoints="1" noAdjustHandles="1" noChangeArrowheads="1" noChangeShapeType="1" noTextEdit="1"/>
              </p:cNvSpPr>
              <p:nvPr/>
            </p:nvSpPr>
            <p:spPr>
              <a:xfrm>
                <a:off x="502920" y="1025544"/>
                <a:ext cx="10570464" cy="566928"/>
              </a:xfrm>
              <a:prstGeom prst="rect">
                <a:avLst/>
              </a:prstGeom>
              <a:blipFill>
                <a:blip r:embed="rId3"/>
                <a:stretch>
                  <a:fillRect l="-1384" b="-1612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9_1#d7a847ce8.blank?vaa=1&amp;vcp=1&amp;vop=1&amp;pid=ebe9f411d&amp;color=0,55,96&amp;mp=1&amp;vpa=6&amp;vtp=1&amp;bbb=1&amp;rh=34.28504"/>
              <p:cNvSpPr/>
              <p:nvPr/>
            </p:nvSpPr>
            <p:spPr>
              <a:xfrm>
                <a:off x="8982139" y="1046053"/>
                <a:ext cx="596392" cy="435420"/>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5</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49_1#d7a847ce8.blank?vaa=1&amp;vcp=1&amp;vop=1&amp;pid=ebe9f411d&amp;color=0,55,96&amp;mp=1&amp;vpa=6&amp;vtp=1&amp;bbb=1&amp;rh=34.28504"/>
              <p:cNvSpPr>
                <a:spLocks noRot="1" noChangeAspect="1" noMove="1" noResize="1" noEditPoints="1" noAdjustHandles="1" noChangeArrowheads="1" noChangeShapeType="1" noTextEdit="1"/>
              </p:cNvSpPr>
              <p:nvPr/>
            </p:nvSpPr>
            <p:spPr>
              <a:xfrm>
                <a:off x="8982139" y="1046053"/>
                <a:ext cx="596392" cy="435420"/>
              </a:xfrm>
              <a:prstGeom prst="rect">
                <a:avLst/>
              </a:prstGeom>
              <a:blipFill>
                <a:blip r:embed="rId4"/>
                <a:stretch>
                  <a:fillRect b="-281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8_1#d7a847ce8?vaa=1&amp;vcp=1&amp;vop=1&amp;pid=ebe9f411d&amp;color=0,55,96&amp;vtp=1&amp;bbb=1"/>
              <p:cNvSpPr/>
              <p:nvPr/>
            </p:nvSpPr>
            <p:spPr>
              <a:xfrm>
                <a:off x="502920" y="1516588"/>
                <a:ext cx="10570464" cy="44704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98</m:t>
                            </m:r>
                          </m:num>
                          <m:den>
                            <m:r>
                              <a:rPr lang="en-US" altLang="zh-CN" sz="1800" b="0" i="0">
                                <a:solidFill>
                                  <a:srgbClr val="003760"/>
                                </a:solidFill>
                                <a:latin typeface="Cambria Math" pitchFamily="34" charset="0"/>
                                <a:ea typeface="Cambria Math" pitchFamily="34" charset="-122"/>
                                <a:cs typeface="Cambria Math" pitchFamily="34" charset="-120"/>
                              </a:rPr>
                              <m:t>100</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20</m:t>
                            </m:r>
                          </m:num>
                          <m:den>
                            <m:r>
                              <a:rPr lang="en-US" altLang="zh-CN" sz="1800" b="0" i="0">
                                <a:solidFill>
                                  <a:srgbClr val="003760"/>
                                </a:solidFill>
                                <a:latin typeface="Cambria Math" pitchFamily="34" charset="0"/>
                                <a:ea typeface="Cambria Math" pitchFamily="34" charset="-122"/>
                                <a:cs typeface="Cambria Math" pitchFamily="34" charset="-120"/>
                              </a:rPr>
                              <m:t>25</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num>
                      <m:den>
                        <m:r>
                          <a:rPr lang="en-US" altLang="zh-CN" sz="1800" b="0" i="0">
                            <a:solidFill>
                              <a:srgbClr val="003760"/>
                            </a:solidFill>
                            <a:latin typeface="Cambria Math" pitchFamily="34" charset="0"/>
                            <a:ea typeface="Cambria Math" pitchFamily="34" charset="-122"/>
                            <a:cs typeface="Cambria Math" pitchFamily="34" charset="-120"/>
                          </a:rPr>
                          <m:t>1−7×</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从</a:t>
                </a:r>
                <a:r>
                  <a:rPr lang="en-US" altLang="zh-CN" sz="1800"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48_1#d7a847ce8?vaa=1&amp;vcp=1&amp;vop=1&amp;pid=ebe9f411d&amp;color=0,55,96&amp;vtp=1&amp;bbb=1"/>
              <p:cNvSpPr>
                <a:spLocks noRot="1" noChangeAspect="1" noMove="1" noResize="1" noEditPoints="1" noAdjustHandles="1" noChangeArrowheads="1" noChangeShapeType="1" noTextEdit="1"/>
              </p:cNvSpPr>
              <p:nvPr/>
            </p:nvSpPr>
            <p:spPr>
              <a:xfrm>
                <a:off x="502920" y="1516588"/>
                <a:ext cx="10570464" cy="4470400"/>
              </a:xfrm>
              <a:prstGeom prst="rect">
                <a:avLst/>
              </a:prstGeom>
              <a:blipFill>
                <a:blip r:embed="rId5"/>
                <a:stretch>
                  <a:fillRect l="-1384" b="-177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5_BD#5ebd6f3b1?vcp=1&amp;pid=ad291f375&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利用二倍角公式化简与证明</a:t>
            </a:r>
            <a:endParaRPr lang="en-US" altLang="zh-CN" sz="2000" dirty="0"/>
          </a:p>
        </p:txBody>
      </p:sp>
      <mc:AlternateContent xmlns:mc="http://schemas.openxmlformats.org/markup-compatibility/2006" xmlns:a14="http://schemas.microsoft.com/office/drawing/2010/main">
        <mc:Choice Requires="a14">
          <p:sp>
            <p:nvSpPr>
              <p:cNvPr id="3" name="QO_6_BD.51_1#65a51c3a1?vcp=1&amp;vop=1&amp;pid=5ebd6f3b1&amp;color=0,55,96&amp;vtp=1&amp;bbb=1"/>
              <p:cNvSpPr/>
              <p:nvPr/>
            </p:nvSpPr>
            <p:spPr>
              <a:xfrm>
                <a:off x="502920" y="1183922"/>
                <a:ext cx="10570464" cy="525463"/>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BD.51_1#65a51c3a1?vcp=1&amp;vop=1&amp;pid=5ebd6f3b1&amp;color=0,55,96&amp;vtp=1&amp;bbb=1"/>
              <p:cNvSpPr>
                <a:spLocks noRot="1" noChangeAspect="1" noMove="1" noResize="1" noEditPoints="1" noAdjustHandles="1" noChangeArrowheads="1" noChangeShapeType="1" noTextEdit="1"/>
              </p:cNvSpPr>
              <p:nvPr/>
            </p:nvSpPr>
            <p:spPr>
              <a:xfrm>
                <a:off x="502920" y="1183922"/>
                <a:ext cx="10570464" cy="525463"/>
              </a:xfrm>
              <a:prstGeom prst="rect">
                <a:avLst/>
              </a:prstGeom>
              <a:blipFill>
                <a:blip r:embed="rId3"/>
                <a:stretch>
                  <a:fillRect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52_1#65a51c3a1?vcp=1&amp;vop=1&amp;pid=5ebd6f3b1&amp;color=0,55,96&amp;vtp=1&amp;bbb=1&amp;hb=1"/>
              <p:cNvSpPr/>
              <p:nvPr/>
            </p:nvSpPr>
            <p:spPr>
              <a:xfrm>
                <a:off x="502920" y="1710147"/>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涉及的角有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，若将</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转化为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，则选择降幂公式，若将</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转化为</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，则选择升幂公式.</a:t>
                </a:r>
                <a:endParaRPr lang="en-US" altLang="zh-CN" dirty="0"/>
              </a:p>
            </p:txBody>
          </p:sp>
        </mc:Choice>
        <mc:Fallback xmlns="">
          <p:sp>
            <p:nvSpPr>
              <p:cNvPr id="4" name="QO_6_EX.52_1#65a51c3a1?vcp=1&amp;vop=1&amp;pid=5ebd6f3b1&amp;color=0,55,96&amp;vtp=1&amp;bbb=1&amp;hb=1"/>
              <p:cNvSpPr>
                <a:spLocks noRot="1" noChangeAspect="1" noMove="1" noResize="1" noEditPoints="1" noAdjustHandles="1" noChangeArrowheads="1" noChangeShapeType="1" noTextEdit="1"/>
              </p:cNvSpPr>
              <p:nvPr/>
            </p:nvSpPr>
            <p:spPr>
              <a:xfrm>
                <a:off x="502920" y="1710147"/>
                <a:ext cx="10570464" cy="770255"/>
              </a:xfrm>
              <a:prstGeom prst="rect">
                <a:avLst/>
              </a:prstGeom>
              <a:blipFill>
                <a:blip r:embed="rId4"/>
                <a:stretch>
                  <a:fillRect l="-57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53_1#65a51c3a1?vcp=1&amp;vop=1&amp;pid=5ebd6f3b1&amp;color=0,55,96&amp;vtp=1&amp;bt=1&amp;bbb=1&amp;hb=1"/>
              <p:cNvSpPr/>
              <p:nvPr/>
            </p:nvSpPr>
            <p:spPr>
              <a:xfrm>
                <a:off x="502920" y="792000"/>
                <a:ext cx="10570464" cy="2400300"/>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方法二：原式</a:t>
                </a:r>
              </a:p>
              <a:p>
                <a:pPr latinLnBrk="1">
                  <a:lnSpc>
                    <a:spcPct val="150000"/>
                  </a:lnSpc>
                </a:pPr>
                <a:endParaRPr lang="en-US" altLang="zh-CN" dirty="0"/>
              </a:p>
            </p:txBody>
          </p:sp>
        </mc:Choice>
        <mc:Fallback xmlns="">
          <p:sp>
            <p:nvSpPr>
              <p:cNvPr id="2" name="QO_6_AN.53_1#65a51c3a1?vcp=1&amp;vop=1&amp;pid=5ebd6f3b1&amp;color=0,55,96&amp;vtp=1&amp;bt=1&amp;bbb=1&amp;hb=1"/>
              <p:cNvSpPr>
                <a:spLocks noRot="1" noChangeAspect="1" noMove="1" noResize="1" noEditPoints="1" noAdjustHandles="1" noChangeArrowheads="1" noChangeShapeType="1" noTextEdit="1"/>
              </p:cNvSpPr>
              <p:nvPr/>
            </p:nvSpPr>
            <p:spPr>
              <a:xfrm>
                <a:off x="502920" y="792000"/>
                <a:ext cx="10570464" cy="2400300"/>
              </a:xfrm>
              <a:prstGeom prst="rect">
                <a:avLst/>
              </a:prstGeom>
              <a:blipFill>
                <a:blip r:embed="rId3"/>
                <a:stretch>
                  <a:fillRect l="-1384" b="-431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3_1#65a51c3a1?vcp=1&amp;vop=1&amp;pid=5ebd6f3b1&amp;color=0,55,96&amp;vtp=1&amp;bt=1&amp;bbb=1&amp;hb=1">
                <a:extLst>
                  <a:ext uri="{FF2B5EF4-FFF2-40B4-BE49-F238E27FC236}">
                    <a16:creationId xmlns:a16="http://schemas.microsoft.com/office/drawing/2014/main" id="{B7B8D5ED-9FD6-6DBB-FE80-74FE8736FA40}"/>
                  </a:ext>
                </a:extLst>
              </p:cNvPr>
              <p:cNvSpPr/>
              <p:nvPr/>
            </p:nvSpPr>
            <p:spPr>
              <a:xfrm>
                <a:off x="502920" y="3184172"/>
                <a:ext cx="10570464" cy="1041400"/>
              </a:xfrm>
              <a:prstGeom prst="rect">
                <a:avLst/>
              </a:prstGeom>
              <a:noFill/>
              <a:ln/>
            </p:spPr>
            <p:txBody>
              <a:bodyPr wrap="square" lIns="0" tIns="0" rIns="0" bIns="0" rtlCol="0" anchor="t"/>
              <a:lstStyle/>
              <a:p>
                <a:pPr latinLnBrk="1">
                  <a:lnSpc>
                    <a:spcPts val="4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3" name="QO_6_AN.53_1#65a51c3a1?vcp=1&amp;vop=1&amp;pid=5ebd6f3b1&amp;color=0,55,96&amp;vtp=1&amp;bt=1&amp;bbb=1&amp;hb=1">
                <a:extLst>
                  <a:ext uri="{FF2B5EF4-FFF2-40B4-BE49-F238E27FC236}">
                    <a16:creationId xmlns:a16="http://schemas.microsoft.com/office/drawing/2014/main" id="{B7B8D5ED-9FD6-6DBB-FE80-74FE8736FA40}"/>
                  </a:ext>
                </a:extLst>
              </p:cNvPr>
              <p:cNvSpPr>
                <a:spLocks noRot="1" noChangeAspect="1" noMove="1" noResize="1" noEditPoints="1" noAdjustHandles="1" noChangeArrowheads="1" noChangeShapeType="1" noTextEdit="1"/>
              </p:cNvSpPr>
              <p:nvPr/>
            </p:nvSpPr>
            <p:spPr>
              <a:xfrm>
                <a:off x="502920" y="3184172"/>
                <a:ext cx="10570464" cy="1041400"/>
              </a:xfrm>
              <a:prstGeom prst="rect">
                <a:avLst/>
              </a:prstGeom>
              <a:blipFill>
                <a:blip r:embed="rId4"/>
                <a:stretch>
                  <a:fillRect l="-807" r="-288" b="-52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53_1#65a51c3a1?vcp=1&amp;vop=1&amp;pid=5ebd6f3b1&amp;color=0,55,96&amp;vtp=1&amp;bt=1&amp;bbb=1&amp;hb=1">
                <a:extLst>
                  <a:ext uri="{FF2B5EF4-FFF2-40B4-BE49-F238E27FC236}">
                    <a16:creationId xmlns:a16="http://schemas.microsoft.com/office/drawing/2014/main" id="{923F156D-1FDC-0B12-9F85-56BD9391507C}"/>
                  </a:ext>
                </a:extLst>
              </p:cNvPr>
              <p:cNvSpPr/>
              <p:nvPr/>
            </p:nvSpPr>
            <p:spPr>
              <a:xfrm>
                <a:off x="502920" y="4225572"/>
                <a:ext cx="10570464" cy="1992313"/>
              </a:xfrm>
              <a:prstGeom prst="rect">
                <a:avLst/>
              </a:prstGeom>
              <a:noFill/>
              <a:ln/>
            </p:spPr>
            <p:txBody>
              <a:bodyPr wrap="none" lIns="0" tIns="0" rIns="0" bIns="0" rtlCol="0" anchor="t"/>
              <a:lstStyle/>
              <a:p>
                <a:pPr latinLnBrk="1">
                  <a:lnSpc>
                    <a:spcPts val="4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方法三</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9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[2</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)−1]=</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53_1#65a51c3a1?vcp=1&amp;vop=1&amp;pid=5ebd6f3b1&amp;color=0,55,96&amp;vtp=1&amp;bt=1&amp;bbb=1&amp;hb=1">
                <a:extLst>
                  <a:ext uri="{FF2B5EF4-FFF2-40B4-BE49-F238E27FC236}">
                    <a16:creationId xmlns:a16="http://schemas.microsoft.com/office/drawing/2014/main" id="{923F156D-1FDC-0B12-9F85-56BD9391507C}"/>
                  </a:ext>
                </a:extLst>
              </p:cNvPr>
              <p:cNvSpPr>
                <a:spLocks noRot="1" noChangeAspect="1" noMove="1" noResize="1" noEditPoints="1" noAdjustHandles="1" noChangeArrowheads="1" noChangeShapeType="1" noTextEdit="1"/>
              </p:cNvSpPr>
              <p:nvPr/>
            </p:nvSpPr>
            <p:spPr>
              <a:xfrm>
                <a:off x="502920" y="4225572"/>
                <a:ext cx="10570464" cy="1992313"/>
              </a:xfrm>
              <a:prstGeom prst="rect">
                <a:avLst/>
              </a:prstGeom>
              <a:blipFill>
                <a:blip r:embed="rId5"/>
                <a:stretch>
                  <a:fillRect b="-428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bg/>
                                          </p:spTgt>
                                        </p:tgtEl>
                                        <p:attrNameLst>
                                          <p:attrName>style.visibility</p:attrName>
                                        </p:attrNameLst>
                                      </p:cBhvr>
                                      <p:to>
                                        <p:strVal val="visible"/>
                                      </p:to>
                                    </p:set>
                                    <p:animEffect transition="in" filter="fade">
                                      <p:cBhvr>
                                        <p:cTn id="37" dur="500"/>
                                        <p:tgtEl>
                                          <p:spTgt spid="3">
                                            <p:bg/>
                                          </p:spTgt>
                                        </p:tgtEl>
                                      </p:cBhvr>
                                    </p:animEffect>
                                    <p:anim calcmode="lin" valueType="num">
                                      <p:cBhvr>
                                        <p:cTn id="38" dur="500" fill="hold"/>
                                        <p:tgtEl>
                                          <p:spTgt spid="3">
                                            <p:bg/>
                                          </p:spTgt>
                                        </p:tgtEl>
                                        <p:attrNameLst>
                                          <p:attrName>ppt_x</p:attrName>
                                        </p:attrNameLst>
                                      </p:cBhvr>
                                      <p:tavLst>
                                        <p:tav tm="0">
                                          <p:val>
                                            <p:strVal val="#ppt_x"/>
                                          </p:val>
                                        </p:tav>
                                        <p:tav tm="100000">
                                          <p:val>
                                            <p:strVal val="#ppt_x"/>
                                          </p:val>
                                        </p:tav>
                                      </p:tavLst>
                                    </p:anim>
                                    <p:anim calcmode="lin" valueType="num">
                                      <p:cBhvr>
                                        <p:cTn id="39" dur="500" fill="hold"/>
                                        <p:tgtEl>
                                          <p:spTgt spid="3">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anim calcmode="lin" valueType="num">
                                      <p:cBhvr>
                                        <p:cTn id="4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bg/>
                                          </p:spTgt>
                                        </p:tgtEl>
                                        <p:attrNameLst>
                                          <p:attrName>style.visibility</p:attrName>
                                        </p:attrNameLst>
                                      </p:cBhvr>
                                      <p:to>
                                        <p:strVal val="visible"/>
                                      </p:to>
                                    </p:set>
                                    <p:animEffect transition="in" filter="fade">
                                      <p:cBhvr>
                                        <p:cTn id="47" dur="500"/>
                                        <p:tgtEl>
                                          <p:spTgt spid="4">
                                            <p:bg/>
                                          </p:spTgt>
                                        </p:tgtEl>
                                      </p:cBhvr>
                                    </p:animEffect>
                                    <p:anim calcmode="lin" valueType="num">
                                      <p:cBhvr>
                                        <p:cTn id="48" dur="500" fill="hold"/>
                                        <p:tgtEl>
                                          <p:spTgt spid="4">
                                            <p:bg/>
                                          </p:spTgt>
                                        </p:tgtEl>
                                        <p:attrNameLst>
                                          <p:attrName>ppt_x</p:attrName>
                                        </p:attrNameLst>
                                      </p:cBhvr>
                                      <p:tavLst>
                                        <p:tav tm="0">
                                          <p:val>
                                            <p:strVal val="#ppt_x"/>
                                          </p:val>
                                        </p:tav>
                                        <p:tav tm="100000">
                                          <p:val>
                                            <p:strVal val="#ppt_x"/>
                                          </p:val>
                                        </p:tav>
                                      </p:tavLst>
                                    </p:anim>
                                    <p:anim calcmode="lin" valueType="num">
                                      <p:cBhvr>
                                        <p:cTn id="49" dur="500" fill="hold"/>
                                        <p:tgtEl>
                                          <p:spTgt spid="4">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0" end="0"/>
                                            </p:txEl>
                                          </p:spTgt>
                                        </p:tgtEl>
                                        <p:attrNameLst>
                                          <p:attrName>style.visibility</p:attrName>
                                        </p:attrNameLst>
                                      </p:cBhvr>
                                      <p:to>
                                        <p:strVal val="visible"/>
                                      </p:to>
                                    </p:set>
                                    <p:animEffect transition="in" filter="fade">
                                      <p:cBhvr>
                                        <p:cTn id="52" dur="500"/>
                                        <p:tgtEl>
                                          <p:spTgt spid="4">
                                            <p:txEl>
                                              <p:pRg st="0" end="0"/>
                                            </p:txEl>
                                          </p:spTgt>
                                        </p:tgtEl>
                                      </p:cBhvr>
                                    </p:animEffect>
                                    <p:anim calcmode="lin" valueType="num">
                                      <p:cBhvr>
                                        <p:cTn id="5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1" end="1"/>
                                            </p:txEl>
                                          </p:spTgt>
                                        </p:tgtEl>
                                        <p:attrNameLst>
                                          <p:attrName>style.visibility</p:attrName>
                                        </p:attrNameLst>
                                      </p:cBhvr>
                                      <p:to>
                                        <p:strVal val="visible"/>
                                      </p:to>
                                    </p:set>
                                    <p:animEffect transition="in" filter="fade">
                                      <p:cBhvr>
                                        <p:cTn id="57" dur="500"/>
                                        <p:tgtEl>
                                          <p:spTgt spid="4">
                                            <p:txEl>
                                              <p:pRg st="1" end="1"/>
                                            </p:txEl>
                                          </p:spTgt>
                                        </p:tgtEl>
                                      </p:cBhvr>
                                    </p:animEffect>
                                    <p:anim calcmode="lin" valueType="num">
                                      <p:cBhvr>
                                        <p:cTn id="5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1" end="1"/>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2" end="2"/>
                                            </p:txEl>
                                          </p:spTgt>
                                        </p:tgtEl>
                                        <p:attrNameLst>
                                          <p:attrName>style.visibility</p:attrName>
                                        </p:attrNameLst>
                                      </p:cBhvr>
                                      <p:to>
                                        <p:strVal val="visible"/>
                                      </p:to>
                                    </p:set>
                                    <p:animEffect transition="in" filter="fade">
                                      <p:cBhvr>
                                        <p:cTn id="62" dur="500"/>
                                        <p:tgtEl>
                                          <p:spTgt spid="4">
                                            <p:txEl>
                                              <p:pRg st="2" end="2"/>
                                            </p:txEl>
                                          </p:spTgt>
                                        </p:tgtEl>
                                      </p:cBhvr>
                                    </p:animEffect>
                                    <p:anim calcmode="lin" valueType="num">
                                      <p:cBhvr>
                                        <p:cTn id="6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2" end="2"/>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
                                            <p:txEl>
                                              <p:pRg st="3" end="3"/>
                                            </p:txEl>
                                          </p:spTgt>
                                        </p:tgtEl>
                                        <p:attrNameLst>
                                          <p:attrName>style.visibility</p:attrName>
                                        </p:attrNameLst>
                                      </p:cBhvr>
                                      <p:to>
                                        <p:strVal val="visible"/>
                                      </p:to>
                                    </p:set>
                                    <p:animEffect transition="in" filter="fade">
                                      <p:cBhvr>
                                        <p:cTn id="67" dur="500"/>
                                        <p:tgtEl>
                                          <p:spTgt spid="4">
                                            <p:txEl>
                                              <p:pRg st="3" end="3"/>
                                            </p:txEl>
                                          </p:spTgt>
                                        </p:tgtEl>
                                      </p:cBhvr>
                                    </p:animEffect>
                                    <p:anim calcmode="lin" valueType="num">
                                      <p:cBhvr>
                                        <p:cTn id="6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6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b1a3d595b?vcp=1&amp;pid=5ebd6f3b1&amp;color=0,55,96&amp;vtp=1&amp;bt=1&amp;bbb=1&amp;hb=1"/>
              <p:cNvSpPr/>
              <p:nvPr/>
            </p:nvSpPr>
            <p:spPr>
              <a:xfrm>
                <a:off x="502920" y="2027256"/>
                <a:ext cx="10570464" cy="28687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（1）解决三角函数的化简问题就是根据题目特点，利用相应的公式</a:t>
                </a:r>
                <a:r>
                  <a:rPr lang="en-US" altLang="zh-CN" sz="1800" b="0" i="0">
                    <a:solidFill>
                      <a:srgbClr val="003760"/>
                    </a:solidFill>
                    <a:latin typeface="Times New Roman" pitchFamily="34" charset="0"/>
                    <a:ea typeface="微软雅黑" pitchFamily="34" charset="-122"/>
                    <a:cs typeface="Times New Roman" pitchFamily="34" charset="-120"/>
                  </a:rPr>
                  <a:t>，对所给的三角函</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数式进行适当变形</a:t>
                </a:r>
                <a:r>
                  <a:rPr lang="en-US" altLang="zh-CN" sz="1800" b="0" i="0" dirty="0">
                    <a:solidFill>
                      <a:srgbClr val="003760"/>
                    </a:solidFill>
                    <a:latin typeface="Times New Roman" pitchFamily="34" charset="0"/>
                    <a:ea typeface="微软雅黑" pitchFamily="34" charset="-122"/>
                    <a:cs typeface="Times New Roman" pitchFamily="34" charset="-120"/>
                  </a:rPr>
                  <a:t>，可从“幂”的差异、“名”的差异、“角”的差异这三个方面，结合所给的“形</a:t>
                </a:r>
                <a:r>
                  <a:rPr lang="en-US" altLang="zh-CN" sz="1800" b="0" i="0">
                    <a:solidFill>
                      <a:srgbClr val="003760"/>
                    </a:solidFill>
                    <a:latin typeface="Times New Roman" pitchFamily="34" charset="0"/>
                    <a:ea typeface="微软雅黑" pitchFamily="34" charset="-122"/>
                    <a:cs typeface="Times New Roman" pitchFamily="34" charset="-120"/>
                  </a:rPr>
                  <a:t>”的特征入手</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解决</a:t>
                </a:r>
                <a:r>
                  <a:rPr lang="en-US" altLang="zh-CN" sz="1800" b="0" i="0" dirty="0">
                    <a:solidFill>
                      <a:srgbClr val="003760"/>
                    </a:solidFill>
                    <a:latin typeface="Times New Roman" pitchFamily="34" charset="0"/>
                    <a:ea typeface="微软雅黑" pitchFamily="34" charset="-122"/>
                    <a:cs typeface="Times New Roman" pitchFamily="34" charset="-120"/>
                  </a:rPr>
                  <a:t>，一般采用化弦法、化切法、异角化同角、异次化同次、异名化同名、通分</a:t>
                </a:r>
                <a:r>
                  <a:rPr lang="en-US" altLang="zh-CN" sz="1800" b="0" i="0">
                    <a:solidFill>
                      <a:srgbClr val="003760"/>
                    </a:solidFill>
                    <a:latin typeface="Times New Roman" pitchFamily="34" charset="0"/>
                    <a:ea typeface="微软雅黑" pitchFamily="34" charset="-122"/>
                    <a:cs typeface="Times New Roman" pitchFamily="34" charset="-120"/>
                  </a:rPr>
                  <a:t>、使被开方的式子化为完</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全平方的形式等进行运算</a:t>
                </a:r>
                <a:r>
                  <a:rPr lang="en-US" altLang="zh-CN" sz="1800" b="0" i="0" dirty="0">
                    <a:solidFill>
                      <a:srgbClr val="003760"/>
                    </a:solidFill>
                    <a:latin typeface="Times New Roman" pitchFamily="34" charset="0"/>
                    <a:ea typeface="微软雅黑" pitchFamily="34" charset="-122"/>
                    <a:cs typeface="Times New Roman" pitchFamily="34" charset="-120"/>
                  </a:rPr>
                  <a:t>，同时注意公式的逆用以及“1”的恒等代换，达到化简的目的</a:t>
                </a:r>
                <a:r>
                  <a:rPr lang="en-US" altLang="zh-CN" sz="1800" b="0" i="0">
                    <a:solidFill>
                      <a:srgbClr val="003760"/>
                    </a:solidFill>
                    <a:latin typeface="Times New Roman" pitchFamily="34" charset="0"/>
                    <a:ea typeface="微软雅黑" pitchFamily="34" charset="-122"/>
                    <a:cs typeface="Times New Roman" pitchFamily="34" charset="-120"/>
                  </a:rPr>
                  <a:t>，在化简时要注意</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角的取值范围</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2）三角函数的化简中，降幂是常见的手段，常使用公式：</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来实</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现降幂</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b1a3d595b?vcp=1&amp;pid=5ebd6f3b1&amp;color=0,55,96&amp;vtp=1&amp;bt=1&amp;bbb=1&amp;hb=1"/>
              <p:cNvSpPr>
                <a:spLocks noRot="1" noChangeAspect="1" noMove="1" noResize="1" noEditPoints="1" noAdjustHandles="1" noChangeArrowheads="1" noChangeShapeType="1" noTextEdit="1"/>
              </p:cNvSpPr>
              <p:nvPr/>
            </p:nvSpPr>
            <p:spPr>
              <a:xfrm>
                <a:off x="502920" y="2027256"/>
                <a:ext cx="10570464" cy="2868740"/>
              </a:xfrm>
              <a:prstGeom prst="rect">
                <a:avLst/>
              </a:prstGeom>
              <a:blipFill>
                <a:blip r:embed="rId3"/>
                <a:stretch>
                  <a:fillRect l="-1384" r="-980" b="-4894"/>
                </a:stretch>
              </a:blipFill>
              <a:ln/>
            </p:spPr>
            <p:txBody>
              <a:bodyPr/>
              <a:lstStyle/>
              <a:p>
                <a:r>
                  <a:rPr lang="zh-CN" altLang="en-US">
                    <a:noFill/>
                  </a:rPr>
                  <a:t> </a:t>
                </a:r>
              </a:p>
            </p:txBody>
          </p:sp>
        </mc:Fallback>
      </mc:AlternateContent>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4_1#2d50e07ec?vcp=1&amp;vop=1&amp;pid=5ebd6f3b1&amp;color=0,55,96&amp;vtp=1&amp;bt=1&amp;bbb=1"/>
              <p:cNvSpPr/>
              <p:nvPr/>
            </p:nvSpPr>
            <p:spPr>
              <a:xfrm>
                <a:off x="502920" y="950772"/>
                <a:ext cx="10570464" cy="548259"/>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54_1#2d50e07ec?vcp=1&amp;vop=1&amp;pid=5ebd6f3b1&amp;color=0,55,96&amp;vtp=1&amp;bt=1&amp;bbb=1"/>
              <p:cNvSpPr>
                <a:spLocks noRot="1" noChangeAspect="1" noMove="1" noResize="1" noEditPoints="1" noAdjustHandles="1" noChangeArrowheads="1" noChangeShapeType="1" noTextEdit="1"/>
              </p:cNvSpPr>
              <p:nvPr/>
            </p:nvSpPr>
            <p:spPr>
              <a:xfrm>
                <a:off x="502920" y="950772"/>
                <a:ext cx="10570464" cy="548259"/>
              </a:xfrm>
              <a:prstGeom prst="rect">
                <a:avLst/>
              </a:prstGeom>
              <a:blipFill>
                <a:blip r:embed="rId3"/>
                <a:stretch>
                  <a:fillRect l="-1384"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5_1#2d50e07ec?vcp=1&amp;vop=1&amp;pid=5ebd6f3b1&amp;color=0,55,96&amp;vtp=1&amp;bbb=1"/>
              <p:cNvSpPr/>
              <p:nvPr/>
            </p:nvSpPr>
            <p:spPr>
              <a:xfrm>
                <a:off x="502920" y="1509254"/>
                <a:ext cx="10570464" cy="4564634"/>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6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6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55_1#2d50e07ec?vcp=1&amp;vop=1&amp;pid=5ebd6f3b1&amp;color=0,55,96&amp;vtp=1&amp;bbb=1"/>
              <p:cNvSpPr>
                <a:spLocks noRot="1" noChangeAspect="1" noMove="1" noResize="1" noEditPoints="1" noAdjustHandles="1" noChangeArrowheads="1" noChangeShapeType="1" noTextEdit="1"/>
              </p:cNvSpPr>
              <p:nvPr/>
            </p:nvSpPr>
            <p:spPr>
              <a:xfrm>
                <a:off x="502920" y="1509254"/>
                <a:ext cx="10570464" cy="4564634"/>
              </a:xfrm>
              <a:prstGeom prst="rect">
                <a:avLst/>
              </a:prstGeom>
              <a:blipFill>
                <a:blip r:embed="rId4"/>
                <a:stretch>
                  <a:fillRect l="-1384" b="-18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6_1#0b92c6d52?vcp=1&amp;vop=1&amp;pid=5ebd6f3b1&amp;color=0,55,96&amp;vtp=1&amp;bt=1&amp;bbb=1"/>
              <p:cNvSpPr/>
              <p:nvPr/>
            </p:nvSpPr>
            <p:spPr>
              <a:xfrm>
                <a:off x="502920" y="2365457"/>
                <a:ext cx="10570464" cy="548259"/>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4-2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证明：</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56_1#0b92c6d52?vcp=1&amp;vop=1&amp;pid=5ebd6f3b1&amp;color=0,55,96&amp;vtp=1&amp;bt=1&amp;bbb=1"/>
              <p:cNvSpPr>
                <a:spLocks noRot="1" noChangeAspect="1" noMove="1" noResize="1" noEditPoints="1" noAdjustHandles="1" noChangeArrowheads="1" noChangeShapeType="1" noTextEdit="1"/>
              </p:cNvSpPr>
              <p:nvPr/>
            </p:nvSpPr>
            <p:spPr>
              <a:xfrm>
                <a:off x="502920" y="2365457"/>
                <a:ext cx="10570464" cy="548259"/>
              </a:xfrm>
              <a:prstGeom prst="rect">
                <a:avLst/>
              </a:prstGeom>
              <a:blipFill>
                <a:blip r:embed="rId3"/>
                <a:stretch>
                  <a:fillRect l="-1384" b="-155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7_1#0b92c6d52?vcp=1&amp;vop=1&amp;pid=5ebd6f3b1&amp;color=0,55,96&amp;vtp=1&amp;bbb=1"/>
              <p:cNvSpPr/>
              <p:nvPr/>
            </p:nvSpPr>
            <p:spPr>
              <a:xfrm>
                <a:off x="502920" y="2923939"/>
                <a:ext cx="10570464" cy="1738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【证明】</a:t>
                </a:r>
                <a:r>
                  <a:rPr lang="en-US" altLang="zh-CN" sz="1800" b="0" i="0" dirty="0">
                    <a:solidFill>
                      <a:srgbClr val="003760"/>
                    </a:solidFill>
                    <a:latin typeface="Times New Roman" pitchFamily="34" charset="0"/>
                    <a:ea typeface="微软雅黑" pitchFamily="34" charset="-122"/>
                    <a:cs typeface="Times New Roman" pitchFamily="34" charset="-120"/>
                  </a:rPr>
                  <a:t>左边</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右边,</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以原式成立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57_1#0b92c6d52?vcp=1&amp;vop=1&amp;pid=5ebd6f3b1&amp;color=0,55,96&amp;vtp=1&amp;bbb=1"/>
              <p:cNvSpPr>
                <a:spLocks noRot="1" noChangeAspect="1" noMove="1" noResize="1" noEditPoints="1" noAdjustHandles="1" noChangeArrowheads="1" noChangeShapeType="1" noTextEdit="1"/>
              </p:cNvSpPr>
              <p:nvPr/>
            </p:nvSpPr>
            <p:spPr>
              <a:xfrm>
                <a:off x="502920" y="2923939"/>
                <a:ext cx="10570464" cy="1738440"/>
              </a:xfrm>
              <a:prstGeom prst="rect">
                <a:avLst/>
              </a:prstGeom>
              <a:blipFill>
                <a:blip r:embed="rId4"/>
                <a:stretch>
                  <a:fillRect l="-1384" b="-80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8_1#2b6e05498?vcp=1&amp;vop=1&amp;pid=5ebd6f3b1&amp;color=0,55,96&amp;vtp=1&amp;bt=1&amp;bbb=1"/>
              <p:cNvSpPr/>
              <p:nvPr/>
            </p:nvSpPr>
            <p:spPr>
              <a:xfrm>
                <a:off x="502920" y="1048880"/>
                <a:ext cx="10570464" cy="391859"/>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58_1#2b6e05498?vcp=1&amp;vop=1&amp;pid=5ebd6f3b1&amp;color=0,55,96&amp;vtp=1&amp;bt=1&amp;bbb=1"/>
              <p:cNvSpPr>
                <a:spLocks noRot="1" noChangeAspect="1" noMove="1" noResize="1" noEditPoints="1" noAdjustHandles="1" noChangeArrowheads="1" noChangeShapeType="1" noTextEdit="1"/>
              </p:cNvSpPr>
              <p:nvPr/>
            </p:nvSpPr>
            <p:spPr>
              <a:xfrm>
                <a:off x="502920" y="1048880"/>
                <a:ext cx="10570464" cy="391859"/>
              </a:xfrm>
              <a:prstGeom prst="rect">
                <a:avLst/>
              </a:prstGeom>
              <a:blipFill>
                <a:blip r:embed="rId3"/>
                <a:stretch>
                  <a:fillRect b="-37500"/>
                </a:stretch>
              </a:blipFill>
              <a:ln/>
            </p:spPr>
            <p:txBody>
              <a:bodyPr/>
              <a:lstStyle/>
              <a:p>
                <a:r>
                  <a:rPr lang="zh-CN" altLang="en-US">
                    <a:noFill/>
                  </a:rPr>
                  <a:t> </a:t>
                </a:r>
              </a:p>
            </p:txBody>
          </p:sp>
        </mc:Fallback>
      </mc:AlternateContent>
      <p:sp>
        <p:nvSpPr>
          <p:cNvPr id="3" name="QO_6_EX.59_1#2b6e05498?vcp=1&amp;vop=1&amp;pid=5ebd6f3b1&amp;color=0,55,96&amp;vtp=1&amp;bbb=1&amp;hb=1"/>
          <p:cNvSpPr/>
          <p:nvPr/>
        </p:nvSpPr>
        <p:spPr>
          <a:xfrm>
            <a:off x="502920" y="1442263"/>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需要去根号达到化简目的，而根式中的“1”及二倍角公式的应用</a:t>
            </a:r>
            <a:r>
              <a:rPr lang="en-US" altLang="zh-CN" sz="1800" b="0" i="0">
                <a:solidFill>
                  <a:srgbClr val="003760"/>
                </a:solidFill>
                <a:latin typeface="Times New Roman" pitchFamily="34" charset="0"/>
                <a:ea typeface="微软雅黑" pitchFamily="34" charset="-122"/>
                <a:cs typeface="Times New Roman" pitchFamily="34" charset="-120"/>
              </a:rPr>
              <a:t>，可以将原式化成完全</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平方式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4" name="QO_6_AN.60_1#2b6e05498?vcp=1&amp;vop=1&amp;pid=5ebd6f3b1&amp;color=0,55,96&amp;vtp=1&amp;bbb=1"/>
              <p:cNvSpPr/>
              <p:nvPr/>
            </p:nvSpPr>
            <p:spPr>
              <a:xfrm>
                <a:off x="502920" y="2223948"/>
                <a:ext cx="10570464" cy="3751009"/>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1−(1−2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60_1#2b6e05498?vcp=1&amp;vop=1&amp;pid=5ebd6f3b1&amp;color=0,55,96&amp;vtp=1&amp;bbb=1"/>
              <p:cNvSpPr>
                <a:spLocks noRot="1" noChangeAspect="1" noMove="1" noResize="1" noEditPoints="1" noAdjustHandles="1" noChangeArrowheads="1" noChangeShapeType="1" noTextEdit="1"/>
              </p:cNvSpPr>
              <p:nvPr/>
            </p:nvSpPr>
            <p:spPr>
              <a:xfrm>
                <a:off x="502920" y="2223948"/>
                <a:ext cx="10570464" cy="3751009"/>
              </a:xfrm>
              <a:prstGeom prst="rect">
                <a:avLst/>
              </a:prstGeom>
              <a:blipFill>
                <a:blip r:embed="rId4"/>
                <a:stretch>
                  <a:fillRect l="-1384" b="-21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anim calcmode="lin" valueType="num">
                                      <p:cBhvr>
                                        <p:cTn id="4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Effect transition="in" filter="fade">
                                      <p:cBhvr>
                                        <p:cTn id="44" dur="500"/>
                                        <p:tgtEl>
                                          <p:spTgt spid="4">
                                            <p:txEl>
                                              <p:pRg st="3" end="3"/>
                                            </p:txEl>
                                          </p:spTgt>
                                        </p:tgtEl>
                                      </p:cBhvr>
                                    </p:animEffect>
                                    <p:anim calcmode="lin" valueType="num">
                                      <p:cBhvr>
                                        <p:cTn id="4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4" end="4"/>
                                            </p:txEl>
                                          </p:spTgt>
                                        </p:tgtEl>
                                        <p:attrNameLst>
                                          <p:attrName>style.visibility</p:attrName>
                                        </p:attrNameLst>
                                      </p:cBhvr>
                                      <p:to>
                                        <p:strVal val="visible"/>
                                      </p:to>
                                    </p:set>
                                    <p:animEffect transition="in" filter="fade">
                                      <p:cBhvr>
                                        <p:cTn id="49" dur="500"/>
                                        <p:tgtEl>
                                          <p:spTgt spid="4">
                                            <p:txEl>
                                              <p:pRg st="4" end="4"/>
                                            </p:txEl>
                                          </p:spTgt>
                                        </p:tgtEl>
                                      </p:cBhvr>
                                    </p:animEffect>
                                    <p:anim calcmode="lin" valueType="num">
                                      <p:cBhvr>
                                        <p:cTn id="5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4" end="4"/>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5" end="5"/>
                                            </p:txEl>
                                          </p:spTgt>
                                        </p:tgtEl>
                                        <p:attrNameLst>
                                          <p:attrName>style.visibility</p:attrName>
                                        </p:attrNameLst>
                                      </p:cBhvr>
                                      <p:to>
                                        <p:strVal val="visible"/>
                                      </p:to>
                                    </p:set>
                                    <p:animEffect transition="in" filter="fade">
                                      <p:cBhvr>
                                        <p:cTn id="54" dur="500"/>
                                        <p:tgtEl>
                                          <p:spTgt spid="4">
                                            <p:txEl>
                                              <p:pRg st="5" end="5"/>
                                            </p:txEl>
                                          </p:spTgt>
                                        </p:tgtEl>
                                      </p:cBhvr>
                                    </p:animEffect>
                                    <p:anim calcmode="lin" valueType="num">
                                      <p:cBhvr>
                                        <p:cTn id="5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5" end="5"/>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
                                            <p:txEl>
                                              <p:pRg st="6" end="6"/>
                                            </p:txEl>
                                          </p:spTgt>
                                        </p:tgtEl>
                                        <p:attrNameLst>
                                          <p:attrName>style.visibility</p:attrName>
                                        </p:attrNameLst>
                                      </p:cBhvr>
                                      <p:to>
                                        <p:strVal val="visible"/>
                                      </p:to>
                                    </p:set>
                                    <p:animEffect transition="in" filter="fade">
                                      <p:cBhvr>
                                        <p:cTn id="59" dur="500"/>
                                        <p:tgtEl>
                                          <p:spTgt spid="4">
                                            <p:txEl>
                                              <p:pRg st="6" end="6"/>
                                            </p:txEl>
                                          </p:spTgt>
                                        </p:tgtEl>
                                      </p:cBhvr>
                                    </p:animEffect>
                                    <p:anim calcmode="lin" valueType="num">
                                      <p:cBhvr>
                                        <p:cTn id="6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61" dur="500" fill="hold"/>
                                        <p:tgtEl>
                                          <p:spTgt spid="4">
                                            <p:txEl>
                                              <p:pRg st="6" end="6"/>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
                                            <p:txEl>
                                              <p:pRg st="7" end="7"/>
                                            </p:txEl>
                                          </p:spTgt>
                                        </p:tgtEl>
                                        <p:attrNameLst>
                                          <p:attrName>style.visibility</p:attrName>
                                        </p:attrNameLst>
                                      </p:cBhvr>
                                      <p:to>
                                        <p:strVal val="visible"/>
                                      </p:to>
                                    </p:set>
                                    <p:animEffect transition="in" filter="fade">
                                      <p:cBhvr>
                                        <p:cTn id="64" dur="500"/>
                                        <p:tgtEl>
                                          <p:spTgt spid="4">
                                            <p:txEl>
                                              <p:pRg st="7" end="7"/>
                                            </p:txEl>
                                          </p:spTgt>
                                        </p:tgtEl>
                                      </p:cBhvr>
                                    </p:animEffect>
                                    <p:anim calcmode="lin" valueType="num">
                                      <p:cBhvr>
                                        <p:cTn id="6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6"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8b0f9c3f4?vcp=1&amp;pid=5ebd6f3b1&amp;color=0,55,96&amp;vtp=1&amp;bt=1&amp;bbb=1&amp;hb=1"/>
              <p:cNvSpPr/>
              <p:nvPr/>
            </p:nvSpPr>
            <p:spPr>
              <a:xfrm>
                <a:off x="502920" y="2593612"/>
                <a:ext cx="10570464"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（1）含根式的式子的化简问题，往往需要转化成含完全平方式的式子</a:t>
                </a:r>
                <a:r>
                  <a:rPr lang="en-US" altLang="zh-CN" sz="1800" b="0" i="0">
                    <a:solidFill>
                      <a:srgbClr val="003760"/>
                    </a:solidFill>
                    <a:latin typeface="Times New Roman" pitchFamily="34" charset="0"/>
                    <a:ea typeface="微软雅黑" pitchFamily="34" charset="-122"/>
                    <a:cs typeface="Times New Roman" pitchFamily="34" charset="-120"/>
                  </a:rPr>
                  <a:t>，达到去根号的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目的</a:t>
                </a:r>
                <a:r>
                  <a:rPr lang="en-US" altLang="zh-CN" sz="1800" b="0" i="0" dirty="0">
                    <a:solidFill>
                      <a:srgbClr val="003760"/>
                    </a:solidFill>
                    <a:latin typeface="Times New Roman" pitchFamily="34" charset="0"/>
                    <a:ea typeface="微软雅黑" pitchFamily="34" charset="-122"/>
                    <a:cs typeface="Times New Roman" pitchFamily="34" charset="-120"/>
                  </a:rPr>
                  <a:t>，同时还需要注意正负的选取.</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2）常见的根式化简：</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e>
                    </m:rad>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8b0f9c3f4?vcp=1&amp;pid=5ebd6f3b1&amp;color=0,55,96&amp;vtp=1&amp;bt=1&amp;bbb=1&amp;hb=1"/>
              <p:cNvSpPr>
                <a:spLocks noRot="1" noChangeAspect="1" noMove="1" noResize="1" noEditPoints="1" noAdjustHandles="1" noChangeArrowheads="1" noChangeShapeType="1" noTextEdit="1"/>
              </p:cNvSpPr>
              <p:nvPr/>
            </p:nvSpPr>
            <p:spPr>
              <a:xfrm>
                <a:off x="502920" y="2593612"/>
                <a:ext cx="10570464" cy="1676400"/>
              </a:xfrm>
              <a:prstGeom prst="rect">
                <a:avLst/>
              </a:prstGeom>
              <a:blipFill>
                <a:blip r:embed="rId3"/>
                <a:stretch>
                  <a:fillRect l="-1384" b="-5091"/>
                </a:stretch>
              </a:blipFill>
              <a:ln/>
            </p:spPr>
            <p:txBody>
              <a:bodyPr/>
              <a:lstStyle/>
              <a:p>
                <a:r>
                  <a:rPr lang="zh-CN" altLang="en-US">
                    <a:noFill/>
                  </a:rPr>
                  <a:t> </a:t>
                </a:r>
              </a:p>
            </p:txBody>
          </p:sp>
        </mc:Fallback>
      </mc:AlternateContent>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49894a5e6.fixed?vcp=1&amp;pid=5bed3ff3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49894a5e6.fixed?vcp=1&amp;pid=5bed3ff3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a:t>
            </a:r>
            <a:endParaRPr lang="en-US" altLang="zh-CN" sz="5400" dirty="0"/>
          </a:p>
        </p:txBody>
      </p:sp>
      <p:sp>
        <p:nvSpPr>
          <p:cNvPr id="4" name="C_2_BD#49894a5e6.fixed?vcp=1&amp;pid=5bed3ff3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三角恒等变换</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1_1#b7a3728de?vcp=1&amp;vop=1&amp;pid=5ebd6f3b1&amp;color=0,55,96&amp;vtp=1&amp;bt=1&amp;bbb=1"/>
              <p:cNvSpPr/>
              <p:nvPr/>
            </p:nvSpPr>
            <p:spPr>
              <a:xfrm>
                <a:off x="502920" y="2922892"/>
                <a:ext cx="10570464" cy="622300"/>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&lt;4</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61_1#b7a3728de?vcp=1&amp;vop=1&amp;pid=5ebd6f3b1&amp;color=0,55,96&amp;vtp=1&amp;bt=1&amp;bbb=1"/>
              <p:cNvSpPr>
                <a:spLocks noRot="1" noChangeAspect="1" noMove="1" noResize="1" noEditPoints="1" noAdjustHandles="1" noChangeArrowheads="1" noChangeShapeType="1" noTextEdit="1"/>
              </p:cNvSpPr>
              <p:nvPr/>
            </p:nvSpPr>
            <p:spPr>
              <a:xfrm>
                <a:off x="502920" y="2922892"/>
                <a:ext cx="10570464" cy="622300"/>
              </a:xfrm>
              <a:prstGeom prst="rect">
                <a:avLst/>
              </a:prstGeom>
              <a:blipFill>
                <a:blip r:embed="rId3"/>
                <a:stretch>
                  <a:fillRect l="-1384" b="-3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62_1#b7a3728de?vcp=1&amp;vop=1&amp;pid=5ebd6f3b1&amp;color=0,55,96&amp;vtp=1&amp;bbb=1"/>
              <p:cNvSpPr/>
              <p:nvPr/>
            </p:nvSpPr>
            <p:spPr>
              <a:xfrm>
                <a:off x="502920" y="3537064"/>
                <a:ext cx="10570464" cy="622300"/>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62_1#b7a3728de?vcp=1&amp;vop=1&amp;pid=5ebd6f3b1&amp;color=0,55,96&amp;vtp=1&amp;bbb=1"/>
              <p:cNvSpPr>
                <a:spLocks noRot="1" noChangeAspect="1" noMove="1" noResize="1" noEditPoints="1" noAdjustHandles="1" noChangeArrowheads="1" noChangeShapeType="1" noTextEdit="1"/>
              </p:cNvSpPr>
              <p:nvPr/>
            </p:nvSpPr>
            <p:spPr>
              <a:xfrm>
                <a:off x="502920" y="3537064"/>
                <a:ext cx="10570464" cy="622300"/>
              </a:xfrm>
              <a:prstGeom prst="rect">
                <a:avLst/>
              </a:prstGeom>
              <a:blipFill>
                <a:blip r:embed="rId4"/>
                <a:stretch>
                  <a:fillRect l="-1384" b="-49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3_1#3aa3e549e?vcp=1&amp;vop=1&amp;pid=5ebd6f3b1&amp;color=0,55,96&amp;vtp=1&amp;bt=1&amp;bbb=1"/>
              <p:cNvSpPr/>
              <p:nvPr/>
            </p:nvSpPr>
            <p:spPr>
              <a:xfrm>
                <a:off x="502920" y="2121458"/>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O_6_BD.63_1#3aa3e549e?vcp=1&amp;vop=1&amp;pid=5ebd6f3b1&amp;color=0,55,96&amp;vtp=1&amp;bt=1&amp;bbb=1"/>
              <p:cNvSpPr>
                <a:spLocks noRot="1" noChangeAspect="1" noMove="1" noResize="1" noEditPoints="1" noAdjustHandles="1" noChangeArrowheads="1" noChangeShapeType="1" noTextEdit="1"/>
              </p:cNvSpPr>
              <p:nvPr/>
            </p:nvSpPr>
            <p:spPr>
              <a:xfrm>
                <a:off x="502920" y="2121458"/>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64_1#3aa3e549e?vcp=1&amp;vop=1&amp;pid=5ebd6f3b1&amp;color=0,55,96&amp;vtp=1&amp;bbb=1"/>
              <p:cNvSpPr/>
              <p:nvPr/>
            </p:nvSpPr>
            <p:spPr>
              <a:xfrm>
                <a:off x="502920" y="2619171"/>
                <a:ext cx="10570464"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64_1#3aa3e549e?vcp=1&amp;vop=1&amp;pid=5ebd6f3b1&amp;color=0,55,96&amp;vtp=1&amp;bbb=1"/>
              <p:cNvSpPr>
                <a:spLocks noRot="1" noChangeAspect="1" noMove="1" noResize="1" noEditPoints="1" noAdjustHandles="1" noChangeArrowheads="1" noChangeShapeType="1" noTextEdit="1"/>
              </p:cNvSpPr>
              <p:nvPr/>
            </p:nvSpPr>
            <p:spPr>
              <a:xfrm>
                <a:off x="502920" y="2619171"/>
                <a:ext cx="10570464" cy="2030540"/>
              </a:xfrm>
              <a:prstGeom prst="rect">
                <a:avLst/>
              </a:prstGeom>
              <a:blipFill>
                <a:blip r:embed="rId4"/>
                <a:stretch>
                  <a:fillRect l="-1384"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C_5_BD#0318f6bc7?vcp=1&amp;pid=ad291f375&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二倍角公式在三角形中的应用</a:t>
            </a:r>
            <a:endParaRPr lang="en-US" altLang="zh-CN" sz="2000" dirty="0"/>
          </a:p>
        </p:txBody>
      </p:sp>
      <mc:AlternateContent xmlns:mc="http://schemas.openxmlformats.org/markup-compatibility/2006" xmlns:a14="http://schemas.microsoft.com/office/drawing/2010/main">
        <mc:Choice Requires="a14">
          <p:sp>
            <p:nvSpPr>
              <p:cNvPr id="3" name="QO_6_BD.65_1#98e31abad?vcp=1&amp;vop=1&amp;pid=0318f6bc7&amp;color=0,55,96&amp;vtp=1&amp;bbb=1"/>
              <p:cNvSpPr/>
              <p:nvPr/>
            </p:nvSpPr>
            <p:spPr>
              <a:xfrm>
                <a:off x="502920" y="1183922"/>
                <a:ext cx="10570464" cy="535559"/>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6_BD.65_1#98e31abad?vcp=1&amp;vop=1&amp;pid=0318f6bc7&amp;color=0,55,96&amp;vtp=1&amp;bbb=1"/>
              <p:cNvSpPr>
                <a:spLocks noRot="1" noChangeAspect="1" noMove="1" noResize="1" noEditPoints="1" noAdjustHandles="1" noChangeArrowheads="1" noChangeShapeType="1" noTextEdit="1"/>
              </p:cNvSpPr>
              <p:nvPr/>
            </p:nvSpPr>
            <p:spPr>
              <a:xfrm>
                <a:off x="502920" y="1183922"/>
                <a:ext cx="10570464" cy="535559"/>
              </a:xfrm>
              <a:prstGeom prst="rect">
                <a:avLst/>
              </a:prstGeom>
              <a:blipFill>
                <a:blip r:embed="rId3"/>
                <a:stretch>
                  <a:fillRect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66_1#98e31abad?vcp=1&amp;vop=1&amp;pid=0318f6bc7&amp;color=0,55,96&amp;vtp=1&amp;bbb=1&amp;hb=1"/>
              <p:cNvSpPr/>
              <p:nvPr/>
            </p:nvSpPr>
            <p:spPr>
              <a:xfrm>
                <a:off x="502920" y="1729831"/>
                <a:ext cx="10570464" cy="18034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中，由</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方法一</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方法二</a:t>
                </a:r>
                <a:r>
                  <a:rPr lang="en-US" altLang="zh-CN"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num>
                      <m:den>
                        <m:r>
                          <a:rPr lang="en-US" altLang="zh-CN" b="0" i="0">
                            <a:solidFill>
                              <a:srgbClr val="003760"/>
                            </a:solidFill>
                            <a:latin typeface="Cambria Math" pitchFamily="34" charset="0"/>
                            <a:ea typeface="Cambria Math" pitchFamily="34" charset="-122"/>
                            <a:cs typeface="Cambria Math" pitchFamily="34" charset="-120"/>
                          </a:rPr>
                          <m:t>1−</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tan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𝐴</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24</m:t>
                        </m:r>
                      </m:num>
                      <m:den>
                        <m:r>
                          <a:rPr lang="en-US" altLang="zh-CN" b="0" i="0">
                            <a:solidFill>
                              <a:srgbClr val="003760"/>
                            </a:solidFill>
                            <a:latin typeface="Cambria Math" pitchFamily="34" charset="0"/>
                            <a:ea typeface="Cambria Math" pitchFamily="34" charset="-122"/>
                            <a:cs typeface="Cambria Math" pitchFamily="34" charset="-120"/>
                          </a:rPr>
                          <m:t>7</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𝐵</m:t>
                        </m:r>
                      </m:num>
                      <m:den>
                        <m:r>
                          <a:rPr lang="en-US" altLang="zh-CN" b="0" i="0">
                            <a:solidFill>
                              <a:srgbClr val="003760"/>
                            </a:solidFill>
                            <a:latin typeface="Cambria Math" pitchFamily="34" charset="0"/>
                            <a:ea typeface="Cambria Math" pitchFamily="34" charset="-122"/>
                            <a:cs typeface="Cambria Math" pitchFamily="34" charset="-120"/>
                          </a:rPr>
                          <m:t>1−</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tan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𝐵</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tan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𝐵</m:t>
                        </m:r>
                      </m:num>
                      <m:den>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𝐵</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66_1#98e31abad?vcp=1&amp;vop=1&amp;pid=0318f6bc7&amp;color=0,55,96&amp;vtp=1&amp;bbb=1&amp;hb=1"/>
              <p:cNvSpPr>
                <a:spLocks noRot="1" noChangeAspect="1" noMove="1" noResize="1" noEditPoints="1" noAdjustHandles="1" noChangeArrowheads="1" noChangeShapeType="1" noTextEdit="1"/>
              </p:cNvSpPr>
              <p:nvPr/>
            </p:nvSpPr>
            <p:spPr>
              <a:xfrm>
                <a:off x="502920" y="1729831"/>
                <a:ext cx="10570464" cy="1803400"/>
              </a:xfrm>
              <a:prstGeom prst="rect">
                <a:avLst/>
              </a:prstGeom>
              <a:blipFill>
                <a:blip r:embed="rId4"/>
                <a:stretch>
                  <a:fillRect l="-1384" b="-43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P_6_BD#8538c5706?vcp=1&amp;pid=0318f6bc7&amp;color=0,55,96&amp;vtp=1&amp;bbb=1&amp;hb=1"/>
              <p:cNvSpPr/>
              <p:nvPr/>
            </p:nvSpPr>
            <p:spPr>
              <a:xfrm>
                <a:off x="502920" y="3534501"/>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在三角形中解三角函数问题时，要注意三角形内角和定理的应用（在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中，</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P_6_BD#8538c5706?vcp=1&amp;pid=0318f6bc7&amp;color=0,55,96&amp;vtp=1&amp;bbb=1&amp;hb=1"/>
              <p:cNvSpPr>
                <a:spLocks noRot="1" noChangeAspect="1" noMove="1" noResize="1" noEditPoints="1" noAdjustHandles="1" noChangeArrowheads="1" noChangeShapeType="1" noTextEdit="1"/>
              </p:cNvSpPr>
              <p:nvPr/>
            </p:nvSpPr>
            <p:spPr>
              <a:xfrm>
                <a:off x="502920" y="3534501"/>
                <a:ext cx="10570464" cy="773240"/>
              </a:xfrm>
              <a:prstGeom prst="rect">
                <a:avLst/>
              </a:prstGeom>
              <a:blipFill>
                <a:blip r:embed="rId5"/>
                <a:stretch>
                  <a:fillRect l="-807"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7_1#edf477154?vaa=1&amp;vcp=1&amp;vop=1&amp;pid=0318f6bc7&amp;color=0,55,96&amp;mp=1&amp;vtp=1&amp;bt=1&amp;bbb=1&amp;hb=1"/>
              <p:cNvSpPr/>
              <p:nvPr/>
            </p:nvSpPr>
            <p:spPr>
              <a:xfrm>
                <a:off x="502920" y="1457152"/>
                <a:ext cx="10570464" cy="7829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6-1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[河北承德第一中学2025高一月考]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有一个根是1</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m:rPr>
                        <m:nor/>
                      </m:rPr>
                      <a:rPr lang="en-US" altLang="zh-CN" b="0" i="0" smtClean="0">
                        <a:solidFill>
                          <a:srgbClr val="003760"/>
                        </a:solidFill>
                        <a:latin typeface="SimSun" pitchFamily="34" charset="0"/>
                        <a:ea typeface="SimSun" pitchFamily="34" charset="-122"/>
                        <a:cs typeface="SimSun"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67_1#edf477154?vaa=1&amp;vcp=1&amp;vop=1&amp;pid=0318f6bc7&amp;color=0,55,96&amp;mp=1&amp;vtp=1&amp;bt=1&amp;bbb=1&amp;hb=1"/>
              <p:cNvSpPr>
                <a:spLocks noRot="1" noChangeAspect="1" noMove="1" noResize="1" noEditPoints="1" noAdjustHandles="1" noChangeArrowheads="1" noChangeShapeType="1" noTextEdit="1"/>
              </p:cNvSpPr>
              <p:nvPr/>
            </p:nvSpPr>
            <p:spPr>
              <a:xfrm>
                <a:off x="502920" y="1457152"/>
                <a:ext cx="10570464" cy="782955"/>
              </a:xfrm>
              <a:prstGeom prst="rect">
                <a:avLst/>
              </a:prstGeom>
              <a:blipFill>
                <a:blip r:embed="rId3"/>
                <a:stretch>
                  <a:fillRect l="-1384" b="-18750"/>
                </a:stretch>
              </a:blipFill>
              <a:ln/>
            </p:spPr>
            <p:txBody>
              <a:bodyPr/>
              <a:lstStyle/>
              <a:p>
                <a:r>
                  <a:rPr lang="zh-CN" altLang="en-US">
                    <a:noFill/>
                  </a:rPr>
                  <a:t> </a:t>
                </a:r>
              </a:p>
            </p:txBody>
          </p:sp>
        </mc:Fallback>
      </mc:AlternateContent>
      <p:sp>
        <p:nvSpPr>
          <p:cNvPr id="3" name="QC_6_AN.69_1#edf477154.bracket?vaa=1&amp;vcp=1&amp;vop=1&amp;pid=0318f6bc7&amp;color=0,55,96&amp;mp=1&amp;vpa=7&amp;vtp=1"/>
          <p:cNvSpPr/>
          <p:nvPr/>
        </p:nvSpPr>
        <p:spPr>
          <a:xfrm>
            <a:off x="1563878" y="196883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67_2#edf477154.choices?vaa=1&amp;vcp=1&amp;vop=1&amp;pid=0318f6bc7&amp;color=0,55,96&amp;vtp=1&amp;bbb=1"/>
          <p:cNvSpPr/>
          <p:nvPr/>
        </p:nvSpPr>
        <p:spPr>
          <a:xfrm>
            <a:off x="502920" y="2248236"/>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等腰三角形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钝角三角形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锐角三角形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68_1#edf477154?vaa=1&amp;vcp=1&amp;vop=1&amp;pid=0318f6bc7&amp;color=0,55,96&amp;vtp=1&amp;bbb=1"/>
              <p:cNvSpPr/>
              <p:nvPr/>
            </p:nvSpPr>
            <p:spPr>
              <a:xfrm>
                <a:off x="502920" y="2612726"/>
                <a:ext cx="10570464" cy="247504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有一个根是1,</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是等腰三角形.故选A.</a:t>
                </a:r>
                <a:endParaRPr lang="en-US" altLang="zh-CN" sz="1800" dirty="0">
                  <a:solidFill>
                    <a:srgbClr val="003760"/>
                  </a:solidFill>
                </a:endParaRPr>
              </a:p>
            </p:txBody>
          </p:sp>
        </mc:Choice>
        <mc:Fallback xmlns="">
          <p:sp>
            <p:nvSpPr>
              <p:cNvPr id="5" name="QC_6_AS.68_1#edf477154?vaa=1&amp;vcp=1&amp;vop=1&amp;pid=0318f6bc7&amp;color=0,55,96&amp;vtp=1&amp;bbb=1"/>
              <p:cNvSpPr>
                <a:spLocks noRot="1" noChangeAspect="1" noMove="1" noResize="1" noEditPoints="1" noAdjustHandles="1" noChangeArrowheads="1" noChangeShapeType="1" noTextEdit="1"/>
              </p:cNvSpPr>
              <p:nvPr/>
            </p:nvSpPr>
            <p:spPr>
              <a:xfrm>
                <a:off x="502920" y="2612726"/>
                <a:ext cx="10570464" cy="2475040"/>
              </a:xfrm>
              <a:prstGeom prst="rect">
                <a:avLst/>
              </a:prstGeom>
              <a:blipFill>
                <a:blip r:embed="rId4"/>
                <a:stretch>
                  <a:fillRect l="-1384" b="-54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1_1#757173238?vaa=1&amp;vcp=1&amp;vop=1&amp;pid=0318f6bc7&amp;color=0,55,96&amp;vtp=1&amp;bt=1&amp;bbb=1"/>
              <p:cNvSpPr/>
              <p:nvPr/>
            </p:nvSpPr>
            <p:spPr>
              <a:xfrm>
                <a:off x="502920" y="2718866"/>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6-2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71_1#757173238?vaa=1&amp;vcp=1&amp;vop=1&amp;pid=0318f6bc7&amp;color=0,55,96&amp;vtp=1&amp;bt=1&amp;bbb=1"/>
              <p:cNvSpPr>
                <a:spLocks noRot="1" noChangeAspect="1" noMove="1" noResize="1" noEditPoints="1" noAdjustHandles="1" noChangeArrowheads="1" noChangeShapeType="1" noTextEdit="1"/>
              </p:cNvSpPr>
              <p:nvPr/>
            </p:nvSpPr>
            <p:spPr>
              <a:xfrm>
                <a:off x="502920" y="2718866"/>
                <a:ext cx="10570464" cy="535559"/>
              </a:xfrm>
              <a:prstGeom prst="rect">
                <a:avLst/>
              </a:prstGeom>
              <a:blipFill>
                <a:blip r:embed="rId3"/>
                <a:stretch>
                  <a:fillRect l="-1384" b="-15909"/>
                </a:stretch>
              </a:blipFill>
              <a:ln/>
            </p:spPr>
            <p:txBody>
              <a:bodyPr/>
              <a:lstStyle/>
              <a:p>
                <a:r>
                  <a:rPr lang="zh-CN" altLang="en-US">
                    <a:noFill/>
                  </a:rPr>
                  <a:t> </a:t>
                </a:r>
              </a:p>
            </p:txBody>
          </p:sp>
        </mc:Fallback>
      </mc:AlternateContent>
      <p:sp>
        <p:nvSpPr>
          <p:cNvPr id="3" name="QC_6_AN.73_1#757173238.bracket?vaa=1&amp;vcp=1&amp;vop=1&amp;pid=0318f6bc7&amp;color=0,55,96&amp;vpa=8&amp;vtp=1"/>
          <p:cNvSpPr/>
          <p:nvPr/>
        </p:nvSpPr>
        <p:spPr>
          <a:xfrm>
            <a:off x="5971032" y="292314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71_2#757173238.choices?vaa=1&amp;vcp=1&amp;vop=1&amp;pid=0318f6bc7&amp;color=0,55,96&amp;vtp=1&amp;bbb=1"/>
              <p:cNvSpPr/>
              <p:nvPr/>
            </p:nvSpPr>
            <p:spPr>
              <a:xfrm>
                <a:off x="502920" y="3256647"/>
                <a:ext cx="10570464" cy="525844"/>
              </a:xfrm>
              <a:prstGeom prst="rect">
                <a:avLst/>
              </a:prstGeom>
              <a:noFill/>
              <a:ln/>
            </p:spPr>
            <p:txBody>
              <a:bodyPr wrap="none" lIns="0" tIns="0" rIns="0" bIns="0" rtlCol="0" anchor="t"/>
              <a:lstStyle/>
              <a:p>
                <a:pPr latinLnBrk="1">
                  <a:lnSpc>
                    <a:spcPts val="4500"/>
                  </a:lnSpc>
                  <a:tabLst>
                    <a:tab pos="2810891" algn="l"/>
                    <a:tab pos="5393182" algn="l"/>
                    <a:tab pos="8178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71_2#757173238.choices?vaa=1&amp;vcp=1&amp;vop=1&amp;pid=0318f6bc7&amp;color=0,55,96&amp;vtp=1&amp;bbb=1"/>
              <p:cNvSpPr>
                <a:spLocks noRot="1" noChangeAspect="1" noMove="1" noResize="1" noEditPoints="1" noAdjustHandles="1" noChangeArrowheads="1" noChangeShapeType="1" noTextEdit="1"/>
              </p:cNvSpPr>
              <p:nvPr/>
            </p:nvSpPr>
            <p:spPr>
              <a:xfrm>
                <a:off x="502920" y="3256647"/>
                <a:ext cx="10570464" cy="525844"/>
              </a:xfrm>
              <a:prstGeom prst="rect">
                <a:avLst/>
              </a:prstGeom>
              <a:blipFill>
                <a:blip r:embed="rId4"/>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72_1#757173238?vaa=1&amp;vcp=1&amp;vop=1&amp;pid=0318f6bc7&amp;color=0,55,96&amp;vtp=1&amp;bbb=1"/>
              <p:cNvSpPr/>
              <p:nvPr/>
            </p:nvSpPr>
            <p:spPr>
              <a:xfrm>
                <a:off x="502920" y="3793921"/>
                <a:ext cx="10570464" cy="548069"/>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6_AS.72_1#757173238?vaa=1&amp;vcp=1&amp;vop=1&amp;pid=0318f6bc7&amp;color=0,55,96&amp;vtp=1&amp;bbb=1"/>
              <p:cNvSpPr>
                <a:spLocks noRot="1" noChangeAspect="1" noMove="1" noResize="1" noEditPoints="1" noAdjustHandles="1" noChangeArrowheads="1" noChangeShapeType="1" noTextEdit="1"/>
              </p:cNvSpPr>
              <p:nvPr/>
            </p:nvSpPr>
            <p:spPr>
              <a:xfrm>
                <a:off x="502920" y="3793921"/>
                <a:ext cx="10570464" cy="548069"/>
              </a:xfrm>
              <a:prstGeom prst="rect">
                <a:avLst/>
              </a:prstGeom>
              <a:blipFill>
                <a:blip r:embed="rId5"/>
                <a:stretch>
                  <a:fillRect l="-1384" b="-155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5_BD#3218d94d5?vcp=1&amp;pid=ad291f375&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题型6</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二倍角公式与数学文化的结合</a:t>
            </a:r>
            <a:endParaRPr lang="en-US" altLang="zh-CN" sz="2000" dirty="0"/>
          </a:p>
        </p:txBody>
      </p:sp>
      <p:pic>
        <p:nvPicPr>
          <p:cNvPr id="3" name="QC_6_BD.75_1#62a00e482?htil=1&amp;vaa=1&amp;vcp=1&amp;vop=1&amp;pid=3218d94d5&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64954" y="1289903"/>
            <a:ext cx="1965960"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BD.75_2#62a00e482?htil=1&amp;vaa=1&amp;vcp=1&amp;vop=1&amp;pid=3218d94d5&amp;color=0,55,96&amp;vtp=1&amp;bbb=1&amp;hb=1&amp;hs=1"/>
              <p:cNvSpPr/>
              <p:nvPr/>
            </p:nvSpPr>
            <p:spPr>
              <a:xfrm>
                <a:off x="502920" y="1225895"/>
                <a:ext cx="846734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如图是来自古希腊数学家希波克拉底所研究的几何图形，</a:t>
                </a:r>
                <a:r>
                  <a:rPr lang="en-US" altLang="zh-CN" sz="1800" b="0" i="0">
                    <a:solidFill>
                      <a:srgbClr val="003760"/>
                    </a:solidFill>
                    <a:latin typeface="Times New Roman" pitchFamily="34" charset="0"/>
                    <a:ea typeface="微软雅黑" pitchFamily="34" charset="-122"/>
                    <a:cs typeface="Times New Roman" pitchFamily="34" charset="-120"/>
                  </a:rPr>
                  <a:t>此图由三个半圆构成，</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三个半圆的直径分别为直角三角形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的斜边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、直角边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.已知以直角边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m:t>
                    </m:r>
                  </m:oMath>
                </a14:m>
                <a:r>
                  <a:rPr lang="en-US" altLang="zh-CN" b="0" i="0" dirty="0">
                    <a:solidFill>
                      <a:srgbClr val="003760"/>
                    </a:solidFill>
                    <a:latin typeface="Times New Roman" pitchFamily="34" charset="0"/>
                    <a:ea typeface="微软雅黑" pitchFamily="34" charset="-122"/>
                    <a:cs typeface="Times New Roman" pitchFamily="34" charset="-120"/>
                  </a:rPr>
                  <a:t>为直径的半圆的面积之比为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𝐴𝐵𝐶</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4</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C_6_BD.75_2#62a00e482?htil=1&amp;vaa=1&amp;vcp=1&amp;vop=1&amp;pid=3218d94d5&amp;color=0,55,96&amp;vtp=1&amp;bbb=1&amp;hb=1&amp;hs=1"/>
              <p:cNvSpPr>
                <a:spLocks noRot="1" noChangeAspect="1" noMove="1" noResize="1" noEditPoints="1" noAdjustHandles="1" noChangeArrowheads="1" noChangeShapeType="1" noTextEdit="1"/>
              </p:cNvSpPr>
              <p:nvPr/>
            </p:nvSpPr>
            <p:spPr>
              <a:xfrm>
                <a:off x="502920" y="1225895"/>
                <a:ext cx="8467344" cy="1257300"/>
              </a:xfrm>
              <a:prstGeom prst="rect">
                <a:avLst/>
              </a:prstGeom>
              <a:blipFill>
                <a:blip r:embed="rId4"/>
                <a:stretch>
                  <a:fillRect l="-1728" r="-1800" b="-67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BD.75_3#62a00e482.choices?htil=1&amp;vaa=1&amp;vcp=1&amp;vop=1&amp;pid=3218d94d5&amp;color=0,55,96&amp;vtp=1&amp;bbb=1&amp;hs=1"/>
              <p:cNvSpPr/>
              <p:nvPr/>
            </p:nvSpPr>
            <p:spPr>
              <a:xfrm>
                <a:off x="503995" y="2483195"/>
                <a:ext cx="10572016" cy="536131"/>
              </a:xfrm>
              <a:prstGeom prst="rect">
                <a:avLst/>
              </a:prstGeom>
              <a:noFill/>
              <a:ln/>
            </p:spPr>
            <p:txBody>
              <a:bodyPr wrap="none" lIns="0" tIns="0" rIns="0" bIns="0" rtlCol="0" anchor="t"/>
              <a:lstStyle/>
              <a:p>
                <a:pPr latinLnBrk="1">
                  <a:lnSpc>
                    <a:spcPts val="4600"/>
                  </a:lnSpc>
                  <a:tabLst>
                    <a:tab pos="2189861" algn="l"/>
                    <a:tab pos="4354322" algn="l"/>
                    <a:tab pos="650608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C_6_BD.75_3#62a00e482.choices?htil=1&amp;vaa=1&amp;vcp=1&amp;vop=1&amp;pid=3218d94d5&amp;color=0,55,96&amp;vtp=1&amp;bbb=1&amp;hs=1"/>
              <p:cNvSpPr>
                <a:spLocks noRot="1" noChangeAspect="1" noMove="1" noResize="1" noEditPoints="1" noAdjustHandles="1" noChangeArrowheads="1" noChangeShapeType="1" noTextEdit="1"/>
              </p:cNvSpPr>
              <p:nvPr/>
            </p:nvSpPr>
            <p:spPr>
              <a:xfrm>
                <a:off x="503995" y="2483195"/>
                <a:ext cx="10572016" cy="536131"/>
              </a:xfrm>
              <a:prstGeom prst="rect">
                <a:avLst/>
              </a:prstGeom>
              <a:blipFill>
                <a:blip r:embed="rId5"/>
                <a:stretch>
                  <a:fillRect l="-1384" b="-15909"/>
                </a:stretch>
              </a:blipFill>
              <a:ln/>
            </p:spPr>
            <p:txBody>
              <a:bodyPr/>
              <a:lstStyle/>
              <a:p>
                <a:r>
                  <a:rPr lang="zh-CN" altLang="en-US">
                    <a:noFill/>
                  </a:rPr>
                  <a:t> </a:t>
                </a:r>
              </a:p>
            </p:txBody>
          </p:sp>
        </mc:Fallback>
      </mc:AlternateContent>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7_1#62a00e482?vaa=1&amp;vcp=1&amp;vop=1&amp;pid=3218d94d5&amp;color=0,55,96&amp;mp=1&amp;vtp=1&amp;bt=1&amp;bbb=1"/>
              <p:cNvSpPr/>
              <p:nvPr/>
            </p:nvSpPr>
            <p:spPr>
              <a:xfrm>
                <a:off x="502920" y="1397399"/>
                <a:ext cx="10570464" cy="287528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因为以直角边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为直径的半圆的面积之比为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，所以半径比为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𝐴𝐶</m:t>
                        </m:r>
                      </m:num>
                      <m:den>
                        <m:r>
                          <a:rPr lang="en-US" altLang="zh-CN" sz="1800" b="0" i="0">
                            <a:solidFill>
                              <a:srgbClr val="003760"/>
                            </a:solidFill>
                            <a:latin typeface="Cambria Math" pitchFamily="34" charset="0"/>
                            <a:ea typeface="Cambria Math" pitchFamily="34" charset="-122"/>
                            <a:cs typeface="Cambria Math" pitchFamily="34" charset="-120"/>
                          </a:rPr>
                          <m:t>𝐴𝐵</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不妨设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易知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𝐴𝐶</m:t>
                        </m:r>
                      </m:num>
                      <m:den>
                        <m:r>
                          <a:rPr lang="en-US" altLang="zh-CN" sz="1800" b="0" i="0">
                            <a:solidFill>
                              <a:srgbClr val="003760"/>
                            </a:solidFill>
                            <a:latin typeface="Cambria Math" pitchFamily="34" charset="0"/>
                            <a:ea typeface="Cambria Math" pitchFamily="34" charset="-122"/>
                            <a:cs typeface="Cambria Math" pitchFamily="34" charset="-120"/>
                          </a:rPr>
                          <m:t>𝐵𝐶</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𝐴𝐵</m:t>
                        </m:r>
                      </m:num>
                      <m:den>
                        <m:r>
                          <a:rPr lang="en-US" altLang="zh-CN" sz="1800" b="0" i="0">
                            <a:solidFill>
                              <a:srgbClr val="003760"/>
                            </a:solidFill>
                            <a:latin typeface="Cambria Math" pitchFamily="34" charset="0"/>
                            <a:ea typeface="Cambria Math" pitchFamily="34" charset="-122"/>
                            <a:cs typeface="Cambria Math" pitchFamily="34" charset="-120"/>
                          </a:rPr>
                          <m:t>𝐵𝐶</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于是</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=4×</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p>
            </p:txBody>
          </p:sp>
        </mc:Choice>
        <mc:Fallback xmlns="">
          <p:sp>
            <p:nvSpPr>
              <p:cNvPr id="2" name="QC_6_AS.77_1#62a00e482?vaa=1&amp;vcp=1&amp;vop=1&amp;pid=3218d94d5&amp;color=0,55,96&amp;mp=1&amp;vtp=1&amp;bt=1&amp;bbb=1"/>
              <p:cNvSpPr>
                <a:spLocks noRot="1" noChangeAspect="1" noMove="1" noResize="1" noEditPoints="1" noAdjustHandles="1" noChangeArrowheads="1" noChangeShapeType="1" noTextEdit="1"/>
              </p:cNvSpPr>
              <p:nvPr/>
            </p:nvSpPr>
            <p:spPr>
              <a:xfrm>
                <a:off x="502920" y="1397399"/>
                <a:ext cx="10570464" cy="2875280"/>
              </a:xfrm>
              <a:prstGeom prst="rect">
                <a:avLst/>
              </a:prstGeom>
              <a:blipFill>
                <a:blip r:embed="rId3"/>
                <a:stretch>
                  <a:fillRect l="-1384" b="-2966"/>
                </a:stretch>
              </a:blipFill>
              <a:ln/>
            </p:spPr>
            <p:txBody>
              <a:bodyPr/>
              <a:lstStyle/>
              <a:p>
                <a:r>
                  <a:rPr lang="zh-CN" altLang="en-US">
                    <a:noFill/>
                  </a:rPr>
                  <a:t> </a:t>
                </a:r>
              </a:p>
            </p:txBody>
          </p:sp>
        </mc:Fallback>
      </mc:AlternateContent>
      <p:sp>
        <p:nvSpPr>
          <p:cNvPr id="3" name="QC_6_AN.78_1#62a00e482?vaa=1&amp;vcp=1&amp;vop=1&amp;pid=3218d94d5&amp;color=0,55,96&amp;vtp=1&amp;bbb=1"/>
          <p:cNvSpPr/>
          <p:nvPr/>
        </p:nvSpPr>
        <p:spPr>
          <a:xfrm>
            <a:off x="502920" y="4274076"/>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
        <p:nvSpPr>
          <p:cNvPr id="4" name="P_6_BD#6b835ee4a?vcp=1&amp;pid=3218d94d5&amp;color=0,55,96&amp;vtp=1&amp;bbb=1&amp;hb=1"/>
          <p:cNvSpPr/>
          <p:nvPr/>
        </p:nvSpPr>
        <p:spPr>
          <a:xfrm>
            <a:off x="502920" y="4696351"/>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此类题往往选择角为变量，然后通过已知得到三角函数式或三角函数值，</a:t>
            </a:r>
            <a:r>
              <a:rPr lang="en-US" altLang="zh-CN" sz="1800" b="0" i="0">
                <a:solidFill>
                  <a:srgbClr val="003760"/>
                </a:solidFill>
                <a:latin typeface="Times New Roman" pitchFamily="34" charset="0"/>
                <a:ea typeface="微软雅黑" pitchFamily="34" charset="-122"/>
                <a:cs typeface="Times New Roman" pitchFamily="34" charset="-120"/>
              </a:rPr>
              <a:t>再求未知量，</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解决实际问题</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pic>
        <p:nvPicPr>
          <p:cNvPr id="2" name="QC_6_BD.79_1#ae8b6a7a1?htil=2&amp;vaa=1&amp;vcp=1&amp;vop=1&amp;pid=3218d94d5&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64625" y="2006522"/>
            <a:ext cx="2066544"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79_2#ae8b6a7a1?htil=2&amp;vaa=1&amp;vcp=1&amp;vop=1&amp;pid=3218d94d5&amp;color=0,55,96&amp;vtp=1&amp;bt=1&amp;bbb=1&amp;hb=1"/>
              <p:cNvSpPr/>
              <p:nvPr/>
            </p:nvSpPr>
            <p:spPr>
              <a:xfrm>
                <a:off x="502920" y="1942516"/>
                <a:ext cx="8366760" cy="16846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[江苏无锡2025检测]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黄金三角形有两种，一种是顶角为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的等腰三角形</a:t>
                </a:r>
                <a:r>
                  <a:rPr lang="en-US" altLang="zh-CN" sz="1800" b="0" i="0">
                    <a:solidFill>
                      <a:srgbClr val="003760"/>
                    </a:solidFill>
                    <a:latin typeface="Times New Roman" pitchFamily="34" charset="0"/>
                    <a:ea typeface="微软雅黑" pitchFamily="34" charset="-122"/>
                    <a:cs typeface="Times New Roman" pitchFamily="34" charset="-120"/>
                  </a:rPr>
                  <a:t>,另一</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种是顶角为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108</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的等腰三角形.例如，五角星由五个顶角为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的黄金三角形与一</a:t>
                </a:r>
              </a:p>
              <a:p>
                <a:pPr latinLnBrk="1">
                  <a:lnSpc>
                    <a:spcPts val="3900"/>
                  </a:lnSpc>
                </a:pPr>
                <a:r>
                  <a:rPr lang="en-US" altLang="zh-CN" sz="1800" b="0" i="0">
                    <a:solidFill>
                      <a:srgbClr val="003760"/>
                    </a:solidFill>
                    <a:latin typeface="Times New Roman" pitchFamily="34" charset="0"/>
                    <a:ea typeface="微软雅黑" pitchFamily="34" charset="-122"/>
                    <a:cs typeface="Times New Roman" pitchFamily="34" charset="-120"/>
                  </a:rPr>
                  <a:t>个正五边形组成</a:t>
                </a:r>
                <a:r>
                  <a:rPr lang="en-US" altLang="zh-CN" sz="1800" b="0" i="0" dirty="0">
                    <a:solidFill>
                      <a:srgbClr val="003760"/>
                    </a:solidFill>
                    <a:latin typeface="Times New Roman" pitchFamily="34" charset="0"/>
                    <a:ea typeface="微软雅黑" pitchFamily="34" charset="-122"/>
                    <a:cs typeface="Times New Roman" pitchFamily="34" charset="-120"/>
                  </a:rPr>
                  <a:t>，如图所示，在其中一个黄金三角形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𝐵𝐶</m:t>
                        </m:r>
                      </m:num>
                      <m:den>
                        <m:r>
                          <a:rPr lang="en-US" altLang="zh-CN" sz="1800" b="0" i="0">
                            <a:solidFill>
                              <a:srgbClr val="003760"/>
                            </a:solidFill>
                            <a:latin typeface="Cambria Math" pitchFamily="34" charset="0"/>
                            <a:ea typeface="Cambria Math" pitchFamily="34" charset="-122"/>
                            <a:cs typeface="Cambria Math" pitchFamily="34" charset="-120"/>
                          </a:rPr>
                          <m:t>𝐴𝐶</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，根据这些</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信息</a:t>
                </a:r>
                <a:r>
                  <a:rPr lang="en-US" altLang="zh-CN"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126</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79_2#ae8b6a7a1?htil=2&amp;vaa=1&amp;vcp=1&amp;vop=1&amp;pid=3218d94d5&amp;color=0,55,96&amp;vtp=1&amp;bt=1&amp;bbb=1&amp;hb=1"/>
              <p:cNvSpPr>
                <a:spLocks noRot="1" noChangeAspect="1" noMove="1" noResize="1" noEditPoints="1" noAdjustHandles="1" noChangeArrowheads="1" noChangeShapeType="1" noTextEdit="1"/>
              </p:cNvSpPr>
              <p:nvPr/>
            </p:nvSpPr>
            <p:spPr>
              <a:xfrm>
                <a:off x="502920" y="1942516"/>
                <a:ext cx="8366760" cy="1684655"/>
              </a:xfrm>
              <a:prstGeom prst="rect">
                <a:avLst/>
              </a:prstGeom>
              <a:blipFill>
                <a:blip r:embed="rId4"/>
                <a:stretch>
                  <a:fillRect l="-1749" r="-1822" b="-8333"/>
                </a:stretch>
              </a:blipFill>
              <a:ln/>
            </p:spPr>
            <p:txBody>
              <a:bodyPr/>
              <a:lstStyle/>
              <a:p>
                <a:r>
                  <a:rPr lang="zh-CN" altLang="en-US">
                    <a:noFill/>
                  </a:rPr>
                  <a:t> </a:t>
                </a:r>
              </a:p>
            </p:txBody>
          </p:sp>
        </mc:Fallback>
      </mc:AlternateContent>
      <p:sp>
        <p:nvSpPr>
          <p:cNvPr id="4" name="QC_6_AN.81_1#ae8b6a7a1.bracket?vaa=1&amp;vcp=1&amp;vop=1&amp;pid=3218d94d5&amp;color=0,55,96&amp;vpa=10&amp;vtp=1"/>
          <p:cNvSpPr/>
          <p:nvPr/>
        </p:nvSpPr>
        <p:spPr>
          <a:xfrm>
            <a:off x="2847594" y="334904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79_3#ae8b6a7a1.choices?htil=2&amp;vaa=1&amp;vcp=1&amp;vop=1&amp;pid=3218d94d5&amp;color=0,55,96&amp;vtp=1&amp;bbb=1"/>
              <p:cNvSpPr/>
              <p:nvPr/>
            </p:nvSpPr>
            <p:spPr>
              <a:xfrm>
                <a:off x="502920" y="3626534"/>
                <a:ext cx="8366760" cy="471932"/>
              </a:xfrm>
              <a:prstGeom prst="rect">
                <a:avLst/>
              </a:prstGeom>
              <a:noFill/>
              <a:ln/>
            </p:spPr>
            <p:txBody>
              <a:bodyPr wrap="none" lIns="0" tIns="0" rIns="0" bIns="0" rtlCol="0" anchor="t"/>
              <a:lstStyle/>
              <a:p>
                <a:pPr latinLnBrk="1">
                  <a:lnSpc>
                    <a:spcPts val="3800"/>
                  </a:lnSpc>
                  <a:tabLst>
                    <a:tab pos="2234565" algn="l"/>
                    <a:tab pos="4342130" algn="l"/>
                    <a:tab pos="6449695"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79_3#ae8b6a7a1.choices?htil=2&amp;vaa=1&amp;vcp=1&amp;vop=1&amp;pid=3218d94d5&amp;color=0,55,96&amp;vtp=1&amp;bbb=1"/>
              <p:cNvSpPr>
                <a:spLocks noRot="1" noChangeAspect="1" noMove="1" noResize="1" noEditPoints="1" noAdjustHandles="1" noChangeArrowheads="1" noChangeShapeType="1" noTextEdit="1"/>
              </p:cNvSpPr>
              <p:nvPr/>
            </p:nvSpPr>
            <p:spPr>
              <a:xfrm>
                <a:off x="502920" y="3626534"/>
                <a:ext cx="8366760" cy="471932"/>
              </a:xfrm>
              <a:prstGeom prst="rect">
                <a:avLst/>
              </a:prstGeom>
              <a:blipFill>
                <a:blip r:embed="rId5"/>
                <a:stretch>
                  <a:fillRect l="-1749" b="-16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80_1#ae8b6a7a1?htil=2&amp;vaa=1&amp;vcp=1&amp;vop=1&amp;pid=3218d94d5&amp;color=0,55,96&amp;vtp=1&amp;bbb=1"/>
              <p:cNvSpPr/>
              <p:nvPr/>
            </p:nvSpPr>
            <p:spPr>
              <a:xfrm>
                <a:off x="502920" y="4108118"/>
                <a:ext cx="8366760" cy="1020763"/>
              </a:xfrm>
              <a:prstGeom prst="rect">
                <a:avLst/>
              </a:prstGeom>
              <a:noFill/>
              <a:ln/>
            </p:spPr>
            <p:txBody>
              <a:bodyPr wrap="squar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依题意可知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𝐵𝐶</m:t>
                        </m:r>
                      </m:num>
                      <m:den>
                        <m:r>
                          <a:rPr lang="en-US" altLang="zh-CN" sz="1800" b="0" i="0">
                            <a:solidFill>
                              <a:srgbClr val="003760"/>
                            </a:solidFill>
                            <a:latin typeface="Cambria Math" pitchFamily="34" charset="0"/>
                            <a:ea typeface="Cambria Math" pitchFamily="34" charset="-122"/>
                            <a:cs typeface="Cambria Math" pitchFamily="34" charset="-120"/>
                          </a:rPr>
                          <m:t>𝐴𝐶</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=1−2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=1−2×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6" name="QC_6_AS.80_1#ae8b6a7a1?htil=2&amp;vaa=1&amp;vcp=1&amp;vop=1&amp;pid=3218d94d5&amp;color=0,55,96&amp;vtp=1&amp;bbb=1"/>
              <p:cNvSpPr>
                <a:spLocks noRot="1" noChangeAspect="1" noMove="1" noResize="1" noEditPoints="1" noAdjustHandles="1" noChangeArrowheads="1" noChangeShapeType="1" noTextEdit="1"/>
              </p:cNvSpPr>
              <p:nvPr/>
            </p:nvSpPr>
            <p:spPr>
              <a:xfrm>
                <a:off x="502920" y="4108118"/>
                <a:ext cx="8366760" cy="1020763"/>
              </a:xfrm>
              <a:prstGeom prst="rect">
                <a:avLst/>
              </a:prstGeom>
              <a:blipFill>
                <a:blip r:embed="rId6"/>
                <a:stretch>
                  <a:fillRect l="-1749" b="-83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pic>
        <p:nvPicPr>
          <p:cNvPr id="2" name="C_4#f079a7d98?vcp=1&amp;pid=0de24c8a6&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f079a7d98?vcp=1&amp;pid=0de24c8a6&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6c0554d89?vcp=1&amp;pid=f079a7d98&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5" name="QC_6_BD.83_1#73d9a4733?vaa=1&amp;vcp=1&amp;vop=1&amp;pid=6c0554d89&amp;color=0,55,96&amp;vtp=1&amp;bbb=1"/>
              <p:cNvSpPr/>
              <p:nvPr/>
            </p:nvSpPr>
            <p:spPr>
              <a:xfrm>
                <a:off x="502920" y="2022757"/>
                <a:ext cx="10570464" cy="52565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83_1#73d9a4733?vaa=1&amp;vcp=1&amp;vop=1&amp;pid=6c0554d89&amp;color=0,55,96&amp;vtp=1&amp;bbb=1"/>
              <p:cNvSpPr>
                <a:spLocks noRot="1" noChangeAspect="1" noMove="1" noResize="1" noEditPoints="1" noAdjustHandles="1" noChangeArrowheads="1" noChangeShapeType="1" noTextEdit="1"/>
              </p:cNvSpPr>
              <p:nvPr/>
            </p:nvSpPr>
            <p:spPr>
              <a:xfrm>
                <a:off x="502920" y="2022757"/>
                <a:ext cx="10570464" cy="525653"/>
              </a:xfrm>
              <a:prstGeom prst="rect">
                <a:avLst/>
              </a:prstGeom>
              <a:blipFill>
                <a:blip r:embed="rId4"/>
                <a:stretch>
                  <a:fillRect l="-1384" b="-15116"/>
                </a:stretch>
              </a:blipFill>
              <a:ln/>
            </p:spPr>
            <p:txBody>
              <a:bodyPr/>
              <a:lstStyle/>
              <a:p>
                <a:r>
                  <a:rPr lang="zh-CN" altLang="en-US">
                    <a:noFill/>
                  </a:rPr>
                  <a:t> </a:t>
                </a:r>
              </a:p>
            </p:txBody>
          </p:sp>
        </mc:Fallback>
      </mc:AlternateContent>
      <p:sp>
        <p:nvSpPr>
          <p:cNvPr id="6" name="QC_6_AN.85_1#73d9a4733.bracket?vaa=1&amp;vcp=1&amp;vop=1&amp;pid=6c0554d89&amp;color=0,55,96&amp;vpa=11&amp;vtp=1"/>
          <p:cNvSpPr/>
          <p:nvPr/>
        </p:nvSpPr>
        <p:spPr>
          <a:xfrm>
            <a:off x="4821047" y="221725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83_2#73d9a4733.choices?vaa=1&amp;vcp=1&amp;vop=1&amp;pid=6c0554d89&amp;color=0,55,96&amp;vtp=1&amp;bbb=1"/>
              <p:cNvSpPr/>
              <p:nvPr/>
            </p:nvSpPr>
            <p:spPr>
              <a:xfrm>
                <a:off x="502920" y="2560919"/>
                <a:ext cx="10570464" cy="535559"/>
              </a:xfrm>
              <a:prstGeom prst="rect">
                <a:avLst/>
              </a:prstGeom>
              <a:noFill/>
              <a:ln/>
            </p:spPr>
            <p:txBody>
              <a:bodyPr wrap="none" lIns="0" tIns="0" rIns="0" bIns="0" rtlCol="0" anchor="t"/>
              <a:lstStyle/>
              <a:p>
                <a:pPr latinLnBrk="1">
                  <a:lnSpc>
                    <a:spcPts val="4600"/>
                  </a:lnSpc>
                  <a:tabLst>
                    <a:tab pos="2607691" algn="l"/>
                    <a:tab pos="5393182" algn="l"/>
                    <a:tab pos="7975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83_2#73d9a4733.choices?vaa=1&amp;vcp=1&amp;vop=1&amp;pid=6c0554d89&amp;color=0,55,96&amp;vtp=1&amp;bbb=1"/>
              <p:cNvSpPr>
                <a:spLocks noRot="1" noChangeAspect="1" noMove="1" noResize="1" noEditPoints="1" noAdjustHandles="1" noChangeArrowheads="1" noChangeShapeType="1" noTextEdit="1"/>
              </p:cNvSpPr>
              <p:nvPr/>
            </p:nvSpPr>
            <p:spPr>
              <a:xfrm>
                <a:off x="502920" y="2560919"/>
                <a:ext cx="10570464" cy="535559"/>
              </a:xfrm>
              <a:prstGeom prst="rect">
                <a:avLst/>
              </a:prstGeom>
              <a:blipFill>
                <a:blip r:embed="rId5"/>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84_1#73d9a4733?vaa=1&amp;vcp=1&amp;vop=1&amp;pid=6c0554d89&amp;color=0,55,96&amp;vtp=1&amp;bbb=1"/>
              <p:cNvSpPr/>
              <p:nvPr/>
            </p:nvSpPr>
            <p:spPr>
              <a:xfrm>
                <a:off x="502920" y="3106828"/>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8" name="QC_6_AS.84_1#73d9a4733?vaa=1&amp;vcp=1&amp;vop=1&amp;pid=6c0554d89&amp;color=0,55,96&amp;vtp=1&amp;bbb=1"/>
              <p:cNvSpPr>
                <a:spLocks noRot="1" noChangeAspect="1" noMove="1" noResize="1" noEditPoints="1" noAdjustHandles="1" noChangeArrowheads="1" noChangeShapeType="1" noTextEdit="1"/>
              </p:cNvSpPr>
              <p:nvPr/>
            </p:nvSpPr>
            <p:spPr>
              <a:xfrm>
                <a:off x="502920" y="3106828"/>
                <a:ext cx="10570464" cy="535559"/>
              </a:xfrm>
              <a:prstGeom prst="rect">
                <a:avLst/>
              </a:prstGeom>
              <a:blipFill>
                <a:blip r:embed="rId6"/>
                <a:stretch>
                  <a:fillRect l="-1384"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7_1#6fa2cbab4?vaa=1&amp;vcp=1&amp;vop=1&amp;pid=6c0554d89&amp;color=0,55,96&amp;vtp=1&amp;bt=1&amp;bbb=1"/>
              <p:cNvSpPr/>
              <p:nvPr/>
            </p:nvSpPr>
            <p:spPr>
              <a:xfrm>
                <a:off x="502920" y="2575324"/>
                <a:ext cx="10570464" cy="525907"/>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87_1#6fa2cbab4?vaa=1&amp;vcp=1&amp;vop=1&amp;pid=6c0554d89&amp;color=0,55,96&amp;vtp=1&amp;bt=1&amp;bbb=1"/>
              <p:cNvSpPr>
                <a:spLocks noRot="1" noChangeAspect="1" noMove="1" noResize="1" noEditPoints="1" noAdjustHandles="1" noChangeArrowheads="1" noChangeShapeType="1" noTextEdit="1"/>
              </p:cNvSpPr>
              <p:nvPr/>
            </p:nvSpPr>
            <p:spPr>
              <a:xfrm>
                <a:off x="502920" y="2575324"/>
                <a:ext cx="10570464" cy="525907"/>
              </a:xfrm>
              <a:prstGeom prst="rect">
                <a:avLst/>
              </a:prstGeom>
              <a:blipFill>
                <a:blip r:embed="rId3"/>
                <a:stretch>
                  <a:fillRect l="-1384" b="-14943"/>
                </a:stretch>
              </a:blipFill>
              <a:ln/>
            </p:spPr>
            <p:txBody>
              <a:bodyPr/>
              <a:lstStyle/>
              <a:p>
                <a:r>
                  <a:rPr lang="zh-CN" altLang="en-US">
                    <a:noFill/>
                  </a:rPr>
                  <a:t> </a:t>
                </a:r>
              </a:p>
            </p:txBody>
          </p:sp>
        </mc:Fallback>
      </mc:AlternateContent>
      <p:sp>
        <p:nvSpPr>
          <p:cNvPr id="3" name="QC_6_AN.89_1#6fa2cbab4.bracket?vaa=1&amp;vcp=1&amp;vop=1&amp;pid=6c0554d89&amp;color=0,55,96&amp;vpa=12&amp;vtp=1"/>
          <p:cNvSpPr/>
          <p:nvPr/>
        </p:nvSpPr>
        <p:spPr>
          <a:xfrm>
            <a:off x="3379978" y="276156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87_2#6fa2cbab4.choices?vaa=1&amp;vcp=1&amp;vop=1&amp;pid=6c0554d89&amp;color=0,55,96&amp;vtp=1&amp;bbb=1"/>
              <p:cNvSpPr/>
              <p:nvPr/>
            </p:nvSpPr>
            <p:spPr>
              <a:xfrm>
                <a:off x="502920" y="3107771"/>
                <a:ext cx="10570464" cy="391859"/>
              </a:xfrm>
              <a:prstGeom prst="rect">
                <a:avLst/>
              </a:prstGeom>
              <a:noFill/>
              <a:ln/>
            </p:spPr>
            <p:txBody>
              <a:bodyPr wrap="none" lIns="0" tIns="0" rIns="0" bIns="0" rtlCol="0" anchor="t"/>
              <a:lstStyle/>
              <a:p>
                <a:pPr latinLnBrk="1">
                  <a:lnSpc>
                    <a:spcPts val="3500"/>
                  </a:lnSpc>
                  <a:tabLst>
                    <a:tab pos="2668016" algn="l"/>
                    <a:tab pos="5475732" algn="l"/>
                    <a:tab pos="81183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800" dirty="0">
                  <a:solidFill>
                    <a:srgbClr val="003760"/>
                  </a:solidFill>
                </a:endParaRPr>
              </a:p>
            </p:txBody>
          </p:sp>
        </mc:Choice>
        <mc:Fallback xmlns="">
          <p:sp>
            <p:nvSpPr>
              <p:cNvPr id="4" name="QC_6_BD.87_2#6fa2cbab4.choices?vaa=1&amp;vcp=1&amp;vop=1&amp;pid=6c0554d89&amp;color=0,55,96&amp;vtp=1&amp;bbb=1"/>
              <p:cNvSpPr>
                <a:spLocks noRot="1" noChangeAspect="1" noMove="1" noResize="1" noEditPoints="1" noAdjustHandles="1" noChangeArrowheads="1" noChangeShapeType="1" noTextEdit="1"/>
              </p:cNvSpPr>
              <p:nvPr/>
            </p:nvSpPr>
            <p:spPr>
              <a:xfrm>
                <a:off x="502920" y="3107771"/>
                <a:ext cx="10570464" cy="391859"/>
              </a:xfrm>
              <a:prstGeom prst="rect">
                <a:avLst/>
              </a:prstGeom>
              <a:blipFill>
                <a:blip r:embed="rId4"/>
                <a:stretch>
                  <a:fillRect l="-1384" b="-359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88_1#6fa2cbab4?vaa=1&amp;vcp=1&amp;vop=1&amp;pid=6c0554d89&amp;color=0,55,96&amp;vtp=1&amp;bbb=1&amp;hb=1"/>
              <p:cNvSpPr/>
              <p:nvPr/>
            </p:nvSpPr>
            <p:spPr>
              <a:xfrm>
                <a:off x="502920" y="3508837"/>
                <a:ext cx="10570464" cy="963740"/>
              </a:xfrm>
              <a:prstGeom prst="rect">
                <a:avLst/>
              </a:prstGeom>
              <a:noFill/>
              <a:ln/>
            </p:spPr>
            <p:txBody>
              <a:bodyPr wrap="none" lIns="0" tIns="0" rIns="0" bIns="0" rtlCol="0" anchor="t"/>
              <a:lstStyle/>
              <a:p>
                <a:pPr algn="l" latinLnBrk="1">
                  <a:lnSpc>
                    <a:spcPts val="4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67.5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67.5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C.</a:t>
                </a:r>
                <a:endParaRPr lang="en-US" altLang="zh-CN" dirty="0">
                  <a:solidFill>
                    <a:srgbClr val="003760"/>
                  </a:solidFill>
                </a:endParaRPr>
              </a:p>
            </p:txBody>
          </p:sp>
        </mc:Choice>
        <mc:Fallback xmlns="">
          <p:sp>
            <p:nvSpPr>
              <p:cNvPr id="5" name="QC_6_AS.88_1#6fa2cbab4?vaa=1&amp;vcp=1&amp;vop=1&amp;pid=6c0554d89&amp;color=0,55,96&amp;vtp=1&amp;bbb=1&amp;hb=1"/>
              <p:cNvSpPr>
                <a:spLocks noRot="1" noChangeAspect="1" noMove="1" noResize="1" noEditPoints="1" noAdjustHandles="1" noChangeArrowheads="1" noChangeShapeType="1" noTextEdit="1"/>
              </p:cNvSpPr>
              <p:nvPr/>
            </p:nvSpPr>
            <p:spPr>
              <a:xfrm>
                <a:off x="502920" y="3508837"/>
                <a:ext cx="10570464" cy="963740"/>
              </a:xfrm>
              <a:prstGeom prst="rect">
                <a:avLst/>
              </a:prstGeom>
              <a:blipFill>
                <a:blip r:embed="rId5"/>
                <a:stretch>
                  <a:fillRect l="-1384" r="-1326" b="-139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0de24c8a6.fixed?vcp=1&amp;pid=49894a5e6&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0de24c8a6.fixed?vcp=1&amp;pid=49894a5e6&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8.2.3</a:t>
            </a:r>
            <a:endParaRPr lang="en-US" altLang="zh-CN" sz="5400" dirty="0"/>
          </a:p>
        </p:txBody>
      </p:sp>
      <p:sp>
        <p:nvSpPr>
          <p:cNvPr id="4" name="C_3_BD#0de24c8a6.fixed?vcp=1&amp;pid=49894a5e6&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倍角公式</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1_1#aa4b9f8eb?vaa=1&amp;vcp=1&amp;vop=1&amp;pid=6c0554d89&amp;color=0,55,96&amp;vtp=1&amp;bt=1&amp;bbb=1"/>
              <p:cNvSpPr/>
              <p:nvPr/>
            </p:nvSpPr>
            <p:spPr>
              <a:xfrm>
                <a:off x="502920" y="1235157"/>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1_1#aa4b9f8eb?vaa=1&amp;vcp=1&amp;vop=1&amp;pid=6c0554d89&amp;color=0,55,96&amp;vtp=1&amp;bt=1&amp;bbb=1"/>
              <p:cNvSpPr>
                <a:spLocks noRot="1" noChangeAspect="1" noMove="1" noResize="1" noEditPoints="1" noAdjustHandles="1" noChangeArrowheads="1" noChangeShapeType="1" noTextEdit="1"/>
              </p:cNvSpPr>
              <p:nvPr/>
            </p:nvSpPr>
            <p:spPr>
              <a:xfrm>
                <a:off x="502920" y="1235157"/>
                <a:ext cx="10570464" cy="525463"/>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93_1#aa4b9f8eb.bracket?vaa=1&amp;vcp=1&amp;vop=1&amp;pid=6c0554d89&amp;color=0,55,96&amp;vpa=13&amp;vtp=1"/>
          <p:cNvSpPr/>
          <p:nvPr/>
        </p:nvSpPr>
        <p:spPr>
          <a:xfrm>
            <a:off x="5296281" y="142330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91_2#aa4b9f8eb.choices?vaa=1&amp;vcp=1&amp;vop=1&amp;pid=6c0554d89&amp;color=0,55,96&amp;vtp=1&amp;bbb=1"/>
              <p:cNvSpPr/>
              <p:nvPr/>
            </p:nvSpPr>
            <p:spPr>
              <a:xfrm>
                <a:off x="502920" y="1769510"/>
                <a:ext cx="10570464" cy="471869"/>
              </a:xfrm>
              <a:prstGeom prst="rect">
                <a:avLst/>
              </a:prstGeom>
              <a:noFill/>
              <a:ln/>
            </p:spPr>
            <p:txBody>
              <a:bodyPr wrap="none" lIns="0" tIns="0" rIns="0" bIns="0" rtlCol="0" anchor="t"/>
              <a:lstStyle/>
              <a:p>
                <a:pPr latinLnBrk="1">
                  <a:lnSpc>
                    <a:spcPts val="3800"/>
                  </a:lnSpc>
                  <a:tabLst>
                    <a:tab pos="2817241" algn="l"/>
                    <a:tab pos="5609082" algn="l"/>
                    <a:tab pos="81850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91_2#aa4b9f8eb.choices?vaa=1&amp;vcp=1&amp;vop=1&amp;pid=6c0554d89&amp;color=0,55,96&amp;vtp=1&amp;bbb=1"/>
              <p:cNvSpPr>
                <a:spLocks noRot="1" noChangeAspect="1" noMove="1" noResize="1" noEditPoints="1" noAdjustHandles="1" noChangeArrowheads="1" noChangeShapeType="1" noTextEdit="1"/>
              </p:cNvSpPr>
              <p:nvPr/>
            </p:nvSpPr>
            <p:spPr>
              <a:xfrm>
                <a:off x="502920" y="1769510"/>
                <a:ext cx="10570464" cy="471869"/>
              </a:xfrm>
              <a:prstGeom prst="rect">
                <a:avLst/>
              </a:prstGeom>
              <a:blipFill>
                <a:blip r:embed="rId4"/>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92_1#aa4b9f8eb?vaa=1&amp;vcp=1&amp;vop=1&amp;pid=6c0554d89&amp;color=0,55,96&amp;vtp=1&amp;bbb=1&amp;hb=1"/>
              <p:cNvSpPr/>
              <p:nvPr/>
            </p:nvSpPr>
            <p:spPr>
              <a:xfrm>
                <a:off x="502920" y="2251539"/>
                <a:ext cx="10570464" cy="35291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xmlns="">
          <p:sp>
            <p:nvSpPr>
              <p:cNvPr id="5" name="QC_6_AS.92_1#aa4b9f8eb?vaa=1&amp;vcp=1&amp;vop=1&amp;pid=6c0554d89&amp;color=0,55,96&amp;vtp=1&amp;bbb=1&amp;hb=1"/>
              <p:cNvSpPr>
                <a:spLocks noRot="1" noChangeAspect="1" noMove="1" noResize="1" noEditPoints="1" noAdjustHandles="1" noChangeArrowheads="1" noChangeShapeType="1" noTextEdit="1"/>
              </p:cNvSpPr>
              <p:nvPr/>
            </p:nvSpPr>
            <p:spPr>
              <a:xfrm>
                <a:off x="502920" y="2251539"/>
                <a:ext cx="10570464" cy="3529140"/>
              </a:xfrm>
              <a:prstGeom prst="rect">
                <a:avLst/>
              </a:prstGeom>
              <a:blipFill>
                <a:blip r:embed="rId5"/>
                <a:stretch>
                  <a:fillRect l="-1384" b="-39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5_1#63a7cb286?vaa=1&amp;vcp=1&amp;vop=1&amp;pid=6c0554d89&amp;color=0,55,96&amp;vtp=1&amp;bt=1&amp;bbb=1"/>
              <p:cNvSpPr/>
              <p:nvPr/>
            </p:nvSpPr>
            <p:spPr>
              <a:xfrm>
                <a:off x="502920" y="2434640"/>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5_1#63a7cb286?vaa=1&amp;vcp=1&amp;vop=1&amp;pid=6c0554d89&amp;color=0,55,96&amp;vtp=1&amp;bt=1&amp;bbb=1"/>
              <p:cNvSpPr>
                <a:spLocks noRot="1" noChangeAspect="1" noMove="1" noResize="1" noEditPoints="1" noAdjustHandles="1" noChangeArrowheads="1" noChangeShapeType="1" noTextEdit="1"/>
              </p:cNvSpPr>
              <p:nvPr/>
            </p:nvSpPr>
            <p:spPr>
              <a:xfrm>
                <a:off x="502920" y="2434640"/>
                <a:ext cx="10570464" cy="535559"/>
              </a:xfrm>
              <a:prstGeom prst="rect">
                <a:avLst/>
              </a:prstGeom>
              <a:blipFill>
                <a:blip r:embed="rId3"/>
                <a:stretch>
                  <a:fillRect l="-1384" b="-15909"/>
                </a:stretch>
              </a:blipFill>
              <a:ln/>
            </p:spPr>
            <p:txBody>
              <a:bodyPr/>
              <a:lstStyle/>
              <a:p>
                <a:r>
                  <a:rPr lang="zh-CN" altLang="en-US">
                    <a:noFill/>
                  </a:rPr>
                  <a:t> </a:t>
                </a:r>
              </a:p>
            </p:txBody>
          </p:sp>
        </mc:Fallback>
      </mc:AlternateContent>
      <p:sp>
        <p:nvSpPr>
          <p:cNvPr id="3" name="QC_6_AN.97_1#63a7cb286.bracket?vaa=1&amp;vcp=1&amp;vop=1&amp;pid=6c0554d89&amp;color=0,55,96&amp;vpa=14&amp;vtp=1"/>
          <p:cNvSpPr/>
          <p:nvPr/>
        </p:nvSpPr>
        <p:spPr>
          <a:xfrm>
            <a:off x="4606163" y="262977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95_2#63a7cb286.choices?vaa=1&amp;vcp=1&amp;vop=1&amp;pid=6c0554d89&amp;color=0,55,96&amp;vtp=1&amp;bbb=1"/>
              <p:cNvSpPr/>
              <p:nvPr/>
            </p:nvSpPr>
            <p:spPr>
              <a:xfrm>
                <a:off x="502920" y="2975977"/>
                <a:ext cx="10570464" cy="525971"/>
              </a:xfrm>
              <a:prstGeom prst="rect">
                <a:avLst/>
              </a:prstGeom>
              <a:noFill/>
              <a:ln/>
            </p:spPr>
            <p:txBody>
              <a:bodyPr wrap="none" lIns="0" tIns="0" rIns="0" bIns="0" rtlCol="0" anchor="t"/>
              <a:lstStyle/>
              <a:p>
                <a:pPr latinLnBrk="1">
                  <a:lnSpc>
                    <a:spcPts val="4500"/>
                  </a:lnSpc>
                  <a:tabLst>
                    <a:tab pos="2864866" algn="l"/>
                    <a:tab pos="5488432" algn="l"/>
                    <a:tab pos="82262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95_2#63a7cb286.choices?vaa=1&amp;vcp=1&amp;vop=1&amp;pid=6c0554d89&amp;color=0,55,96&amp;vtp=1&amp;bbb=1"/>
              <p:cNvSpPr>
                <a:spLocks noRot="1" noChangeAspect="1" noMove="1" noResize="1" noEditPoints="1" noAdjustHandles="1" noChangeArrowheads="1" noChangeShapeType="1" noTextEdit="1"/>
              </p:cNvSpPr>
              <p:nvPr/>
            </p:nvSpPr>
            <p:spPr>
              <a:xfrm>
                <a:off x="502920" y="2975977"/>
                <a:ext cx="10570464" cy="525971"/>
              </a:xfrm>
              <a:prstGeom prst="rect">
                <a:avLst/>
              </a:prstGeom>
              <a:blipFill>
                <a:blip r:embed="rId4"/>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96_1#63a7cb286?vaa=1&amp;vcp=1&amp;vop=1&amp;pid=6c0554d89&amp;color=0,55,96&amp;vtp=1&amp;bbb=1&amp;hb=1"/>
              <p:cNvSpPr/>
              <p:nvPr/>
            </p:nvSpPr>
            <p:spPr>
              <a:xfrm>
                <a:off x="502920" y="3512870"/>
                <a:ext cx="10570464" cy="1110171"/>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10</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=1−2</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96_1#63a7cb286?vaa=1&amp;vcp=1&amp;vop=1&amp;pid=6c0554d89&amp;color=0,55,96&amp;vtp=1&amp;bbb=1&amp;hb=1"/>
              <p:cNvSpPr>
                <a:spLocks noRot="1" noChangeAspect="1" noMove="1" noResize="1" noEditPoints="1" noAdjustHandles="1" noChangeArrowheads="1" noChangeShapeType="1" noTextEdit="1"/>
              </p:cNvSpPr>
              <p:nvPr/>
            </p:nvSpPr>
            <p:spPr>
              <a:xfrm>
                <a:off x="502920" y="3512870"/>
                <a:ext cx="10570464" cy="1110171"/>
              </a:xfrm>
              <a:prstGeom prst="rect">
                <a:avLst/>
              </a:prstGeom>
              <a:blipFill>
                <a:blip r:embed="rId5"/>
                <a:stretch>
                  <a:fillRect l="-1384" b="-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9_1#5a2dda75b?vaa=1&amp;vcp=1&amp;vop=1&amp;pid=6c0554d89&amp;color=0,55,96&amp;vtp=1&amp;bt=1&amp;bbb=1"/>
              <p:cNvSpPr/>
              <p:nvPr/>
            </p:nvSpPr>
            <p:spPr>
              <a:xfrm>
                <a:off x="502920" y="2470201"/>
                <a:ext cx="10570464" cy="548259"/>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9_1#5a2dda75b?vaa=1&amp;vcp=1&amp;vop=1&amp;pid=6c0554d89&amp;color=0,55,96&amp;vtp=1&amp;bt=1&amp;bbb=1"/>
              <p:cNvSpPr>
                <a:spLocks noRot="1" noChangeAspect="1" noMove="1" noResize="1" noEditPoints="1" noAdjustHandles="1" noChangeArrowheads="1" noChangeShapeType="1" noTextEdit="1"/>
              </p:cNvSpPr>
              <p:nvPr/>
            </p:nvSpPr>
            <p:spPr>
              <a:xfrm>
                <a:off x="502920" y="2470201"/>
                <a:ext cx="10570464" cy="548259"/>
              </a:xfrm>
              <a:prstGeom prst="rect">
                <a:avLst/>
              </a:prstGeom>
              <a:blipFill>
                <a:blip r:embed="rId3"/>
                <a:stretch>
                  <a:fillRect l="-1384" b="-15556"/>
                </a:stretch>
              </a:blipFill>
              <a:ln/>
            </p:spPr>
            <p:txBody>
              <a:bodyPr/>
              <a:lstStyle/>
              <a:p>
                <a:r>
                  <a:rPr lang="zh-CN" altLang="en-US">
                    <a:noFill/>
                  </a:rPr>
                  <a:t> </a:t>
                </a:r>
              </a:p>
            </p:txBody>
          </p:sp>
        </mc:Fallback>
      </mc:AlternateContent>
      <p:sp>
        <p:nvSpPr>
          <p:cNvPr id="3" name="QC_6_AN.101_1#5a2dda75b.bracket?vaa=1&amp;vcp=1&amp;vop=1&amp;pid=6c0554d89&amp;color=0,55,96&amp;vpa=15&amp;vtp=1"/>
          <p:cNvSpPr/>
          <p:nvPr/>
        </p:nvSpPr>
        <p:spPr>
          <a:xfrm>
            <a:off x="3805492" y="268349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99_2#5a2dda75b.choices?vaa=1&amp;vcp=1&amp;vop=1&amp;pid=6c0554d89&amp;color=0,55,96&amp;vtp=1&amp;bbb=1"/>
              <p:cNvSpPr/>
              <p:nvPr/>
            </p:nvSpPr>
            <p:spPr>
              <a:xfrm>
                <a:off x="502920" y="3028681"/>
                <a:ext cx="10570464" cy="535559"/>
              </a:xfrm>
              <a:prstGeom prst="rect">
                <a:avLst/>
              </a:prstGeom>
              <a:noFill/>
              <a:ln/>
            </p:spPr>
            <p:txBody>
              <a:bodyPr wrap="none" lIns="0" tIns="0" rIns="0" bIns="0" rtlCol="0" anchor="t"/>
              <a:lstStyle/>
              <a:p>
                <a:pPr latinLnBrk="1">
                  <a:lnSpc>
                    <a:spcPts val="4600"/>
                  </a:lnSpc>
                  <a:tabLst>
                    <a:tab pos="2810891" algn="l"/>
                    <a:tab pos="5596382" algn="l"/>
                    <a:tab pos="8178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99_2#5a2dda75b.choices?vaa=1&amp;vcp=1&amp;vop=1&amp;pid=6c0554d89&amp;color=0,55,96&amp;vtp=1&amp;bbb=1"/>
              <p:cNvSpPr>
                <a:spLocks noRot="1" noChangeAspect="1" noMove="1" noResize="1" noEditPoints="1" noAdjustHandles="1" noChangeArrowheads="1" noChangeShapeType="1" noTextEdit="1"/>
              </p:cNvSpPr>
              <p:nvPr/>
            </p:nvSpPr>
            <p:spPr>
              <a:xfrm>
                <a:off x="502920" y="3028681"/>
                <a:ext cx="10570464" cy="535559"/>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00_1#5a2dda75b?vaa=1&amp;vcp=1&amp;vop=1&amp;pid=6c0554d89&amp;color=0,55,96&amp;vtp=1&amp;bbb=1&amp;hb=1"/>
              <p:cNvSpPr/>
              <p:nvPr/>
            </p:nvSpPr>
            <p:spPr>
              <a:xfrm>
                <a:off x="502920" y="3574590"/>
                <a:ext cx="10570464" cy="954723"/>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9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𝜃</m:t>
                        </m:r>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den>
                    </m:f>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6_AS.100_1#5a2dda75b?vaa=1&amp;vcp=1&amp;vop=1&amp;pid=6c0554d89&amp;color=0,55,96&amp;vtp=1&amp;bbb=1&amp;hb=1"/>
              <p:cNvSpPr>
                <a:spLocks noRot="1" noChangeAspect="1" noMove="1" noResize="1" noEditPoints="1" noAdjustHandles="1" noChangeArrowheads="1" noChangeShapeType="1" noTextEdit="1"/>
              </p:cNvSpPr>
              <p:nvPr/>
            </p:nvSpPr>
            <p:spPr>
              <a:xfrm>
                <a:off x="502920" y="3574590"/>
                <a:ext cx="10570464" cy="954723"/>
              </a:xfrm>
              <a:prstGeom prst="rect">
                <a:avLst/>
              </a:prstGeom>
              <a:blipFill>
                <a:blip r:embed="rId5"/>
                <a:stretch>
                  <a:fillRect l="-1384" b="-82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03_1#e17714116?vaa=1&amp;vcp=1&amp;vop=1&amp;pid=6c0554d89&amp;color=0,55,96&amp;vtp=1&amp;bt=1&amp;bbb=1"/>
              <p:cNvSpPr/>
              <p:nvPr/>
            </p:nvSpPr>
            <p:spPr>
              <a:xfrm>
                <a:off x="502920" y="1886986"/>
                <a:ext cx="10570464" cy="536448"/>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03_1#e17714116?vaa=1&amp;vcp=1&amp;vop=1&amp;pid=6c0554d89&amp;color=0,55,96&amp;vtp=1&amp;bt=1&amp;bbb=1"/>
              <p:cNvSpPr>
                <a:spLocks noRot="1" noChangeAspect="1" noMove="1" noResize="1" noEditPoints="1" noAdjustHandles="1" noChangeArrowheads="1" noChangeShapeType="1" noTextEdit="1"/>
              </p:cNvSpPr>
              <p:nvPr/>
            </p:nvSpPr>
            <p:spPr>
              <a:xfrm>
                <a:off x="502920" y="1886986"/>
                <a:ext cx="10570464" cy="536448"/>
              </a:xfrm>
              <a:prstGeom prst="rect">
                <a:avLst/>
              </a:prstGeom>
              <a:blipFill>
                <a:blip r:embed="rId3"/>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05_1#e17714116.blank?vaa=1&amp;vcp=1&amp;vop=1&amp;pid=6c0554d89&amp;color=0,55,96&amp;vpa=16&amp;vtp=1&amp;bbb=1&amp;rh=34.43504"/>
              <p:cNvSpPr/>
              <p:nvPr/>
            </p:nvSpPr>
            <p:spPr>
              <a:xfrm>
                <a:off x="6749986" y="1864822"/>
                <a:ext cx="686880" cy="437325"/>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253</m:t>
                        </m:r>
                      </m:num>
                      <m:den>
                        <m:r>
                          <a:rPr lang="en-US" altLang="zh-CN" sz="2000" b="0" i="0">
                            <a:solidFill>
                              <a:srgbClr val="6161F4"/>
                            </a:solidFill>
                            <a:latin typeface="Cambria Math" pitchFamily="34" charset="0"/>
                            <a:ea typeface="Cambria Math" pitchFamily="34" charset="-122"/>
                            <a:cs typeface="Cambria Math" pitchFamily="34" charset="-120"/>
                          </a:rPr>
                          <m:t>204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05_1#e17714116.blank?vaa=1&amp;vcp=1&amp;vop=1&amp;pid=6c0554d89&amp;color=0,55,96&amp;vpa=16&amp;vtp=1&amp;bbb=1&amp;rh=34.43504"/>
              <p:cNvSpPr>
                <a:spLocks noRot="1" noChangeAspect="1" noMove="1" noResize="1" noEditPoints="1" noAdjustHandles="1" noChangeArrowheads="1" noChangeShapeType="1" noTextEdit="1"/>
              </p:cNvSpPr>
              <p:nvPr/>
            </p:nvSpPr>
            <p:spPr>
              <a:xfrm>
                <a:off x="6749986" y="1864822"/>
                <a:ext cx="686880" cy="437325"/>
              </a:xfrm>
              <a:prstGeom prst="rect">
                <a:avLst/>
              </a:prstGeom>
              <a:blipFill>
                <a:blip r:embed="rId4"/>
                <a:stretch>
                  <a:fillRect b="-2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04_1#e17714116?vaa=1&amp;vcp=1&amp;vop=1&amp;pid=6c0554d89&amp;color=0,55,96&amp;vtp=1&amp;bbb=1"/>
              <p:cNvSpPr/>
              <p:nvPr/>
            </p:nvSpPr>
            <p:spPr>
              <a:xfrm>
                <a:off x="502920" y="2431434"/>
                <a:ext cx="10570464" cy="23241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24</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253</m:t>
                        </m:r>
                      </m:num>
                      <m:den>
                        <m:r>
                          <a:rPr lang="en-US" altLang="zh-CN" sz="1800" b="0" i="0">
                            <a:solidFill>
                              <a:srgbClr val="003760"/>
                            </a:solidFill>
                            <a:latin typeface="Cambria Math" pitchFamily="34" charset="0"/>
                            <a:ea typeface="Cambria Math" pitchFamily="34" charset="-122"/>
                            <a:cs typeface="Cambria Math" pitchFamily="34" charset="-120"/>
                          </a:rPr>
                          <m:t>204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04_1#e17714116?vaa=1&amp;vcp=1&amp;vop=1&amp;pid=6c0554d89&amp;color=0,55,96&amp;vtp=1&amp;bbb=1"/>
              <p:cNvSpPr>
                <a:spLocks noRot="1" noChangeAspect="1" noMove="1" noResize="1" noEditPoints="1" noAdjustHandles="1" noChangeArrowheads="1" noChangeShapeType="1" noTextEdit="1"/>
              </p:cNvSpPr>
              <p:nvPr/>
            </p:nvSpPr>
            <p:spPr>
              <a:xfrm>
                <a:off x="502920" y="2431434"/>
                <a:ext cx="10570464" cy="2324100"/>
              </a:xfrm>
              <a:prstGeom prst="rect">
                <a:avLst/>
              </a:prstGeom>
              <a:blipFill>
                <a:blip r:embed="rId5"/>
                <a:stretch>
                  <a:fillRect l="-1384" b="-36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07_1#59777294d?vaa=1&amp;vcp=1&amp;vop=1&amp;pid=6c0554d89&amp;color=0,55,96&amp;vtp=1&amp;bt=1&amp;bbb=1"/>
              <p:cNvSpPr/>
              <p:nvPr/>
            </p:nvSpPr>
            <p:spPr>
              <a:xfrm>
                <a:off x="502920" y="2648826"/>
                <a:ext cx="10570464" cy="622300"/>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07_1#59777294d?vaa=1&amp;vcp=1&amp;vop=1&amp;pid=6c0554d89&amp;color=0,55,96&amp;vtp=1&amp;bt=1&amp;bbb=1"/>
              <p:cNvSpPr>
                <a:spLocks noRot="1" noChangeAspect="1" noMove="1" noResize="1" noEditPoints="1" noAdjustHandles="1" noChangeArrowheads="1" noChangeShapeType="1" noTextEdit="1"/>
              </p:cNvSpPr>
              <p:nvPr/>
            </p:nvSpPr>
            <p:spPr>
              <a:xfrm>
                <a:off x="502920" y="2648826"/>
                <a:ext cx="10570464" cy="622300"/>
              </a:xfrm>
              <a:prstGeom prst="rect">
                <a:avLst/>
              </a:prstGeom>
              <a:blipFill>
                <a:blip r:embed="rId3"/>
                <a:stretch>
                  <a:fillRect l="-1384" b="-392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09_1#59777294d.blank?vaa=1&amp;vcp=1&amp;vop=1&amp;pid=6c0554d89&amp;color=0,55,96&amp;vpa=17&amp;vtp=1&amp;bbb=1&amp;rh=34.06504"/>
              <p:cNvSpPr/>
              <p:nvPr/>
            </p:nvSpPr>
            <p:spPr>
              <a:xfrm>
                <a:off x="4715892" y="2671240"/>
                <a:ext cx="843280" cy="432626"/>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num>
                      <m:den>
                        <m:r>
                          <m:rPr>
                            <m:sty m:val="p"/>
                          </m:rPr>
                          <a:rPr lang="en-US" altLang="zh-CN" sz="2000" b="0" i="0">
                            <a:solidFill>
                              <a:srgbClr val="6161F4"/>
                            </a:solidFill>
                            <a:latin typeface="Cambria Math" pitchFamily="34" charset="0"/>
                            <a:ea typeface="Cambria Math" pitchFamily="34" charset="-122"/>
                            <a:cs typeface="Cambria Math" pitchFamily="34" charset="-120"/>
                          </a:rPr>
                          <m:t>cos</m:t>
                        </m:r>
                        <m:r>
                          <m:rPr>
                            <m:nor/>
                          </m:rPr>
                          <a:rPr lang="en-US" altLang="zh-CN" sz="2000" b="0" i="0">
                            <a:solidFill>
                              <a:srgbClr val="6161F4"/>
                            </a:solidFill>
                            <a:latin typeface="Cambria Math" pitchFamily="34" charset="0"/>
                            <a:ea typeface="Cambria Math" pitchFamily="34" charset="-122"/>
                            <a:cs typeface="Cambria Math" pitchFamily="34" charset="-120"/>
                          </a:rPr>
                          <m:t> </m:t>
                        </m:r>
                        <m:r>
                          <a:rPr lang="en-US" altLang="zh-CN" sz="2000" b="0" i="0">
                            <a:solidFill>
                              <a:srgbClr val="6161F4"/>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09_1#59777294d.blank?vaa=1&amp;vcp=1&amp;vop=1&amp;pid=6c0554d89&amp;color=0,55,96&amp;vpa=17&amp;vtp=1&amp;bbb=1&amp;rh=34.06504"/>
              <p:cNvSpPr>
                <a:spLocks noRot="1" noChangeAspect="1" noMove="1" noResize="1" noEditPoints="1" noAdjustHandles="1" noChangeArrowheads="1" noChangeShapeType="1" noTextEdit="1"/>
              </p:cNvSpPr>
              <p:nvPr/>
            </p:nvSpPr>
            <p:spPr>
              <a:xfrm>
                <a:off x="4715892" y="2671240"/>
                <a:ext cx="843280" cy="432626"/>
              </a:xfrm>
              <a:prstGeom prst="rect">
                <a:avLst/>
              </a:prstGeom>
              <a:blipFill>
                <a:blip r:embed="rId4"/>
                <a:stretch>
                  <a:fillRect b="-140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08_1#59777294d?vaa=1&amp;vcp=1&amp;vop=1&amp;pid=6c0554d89&amp;color=0,55,96&amp;vtp=1&amp;bbb=1"/>
              <p:cNvSpPr/>
              <p:nvPr/>
            </p:nvSpPr>
            <p:spPr>
              <a:xfrm>
                <a:off x="502920" y="3262997"/>
                <a:ext cx="10570464" cy="1148271"/>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08_1#59777294d?vaa=1&amp;vcp=1&amp;vop=1&amp;pid=6c0554d89&amp;color=0,55,96&amp;vtp=1&amp;bbb=1"/>
              <p:cNvSpPr>
                <a:spLocks noRot="1" noChangeAspect="1" noMove="1" noResize="1" noEditPoints="1" noAdjustHandles="1" noChangeArrowheads="1" noChangeShapeType="1" noTextEdit="1"/>
              </p:cNvSpPr>
              <p:nvPr/>
            </p:nvSpPr>
            <p:spPr>
              <a:xfrm>
                <a:off x="502920" y="3262997"/>
                <a:ext cx="10570464" cy="1148271"/>
              </a:xfrm>
              <a:prstGeom prst="rect">
                <a:avLst/>
              </a:prstGeom>
              <a:blipFill>
                <a:blip r:embed="rId5"/>
                <a:stretch>
                  <a:fillRect l="-1384" b="-68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11_1#645c59f66?vcp=1&amp;vop=1&amp;pid=6c0554d89&amp;color=0,55,96&amp;vtp=1&amp;bt=1&amp;bbb=1"/>
              <p:cNvSpPr/>
              <p:nvPr/>
            </p:nvSpPr>
            <p:spPr>
              <a:xfrm>
                <a:off x="502920" y="2342216"/>
                <a:ext cx="10570464" cy="47167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已知角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终边过点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11_1#645c59f66?vcp=1&amp;vop=1&amp;pid=6c0554d89&amp;color=0,55,96&amp;vtp=1&amp;bt=1&amp;bbb=1"/>
              <p:cNvSpPr>
                <a:spLocks noRot="1" noChangeAspect="1" noMove="1" noResize="1" noEditPoints="1" noAdjustHandles="1" noChangeArrowheads="1" noChangeShapeType="1" noTextEdit="1"/>
              </p:cNvSpPr>
              <p:nvPr/>
            </p:nvSpPr>
            <p:spPr>
              <a:xfrm>
                <a:off x="502920" y="2342216"/>
                <a:ext cx="10570464" cy="471678"/>
              </a:xfrm>
              <a:prstGeom prst="rect">
                <a:avLst/>
              </a:prstGeom>
              <a:blipFill>
                <a:blip r:embed="rId3"/>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12_1#8aa548072?vcp=1&amp;vop=1&amp;pid=645c59f66&amp;color=0,55,96&amp;vtp=1&amp;bbb=1"/>
              <p:cNvSpPr/>
              <p:nvPr/>
            </p:nvSpPr>
            <p:spPr>
              <a:xfrm>
                <a:off x="502920" y="2816688"/>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7_BD.112_1#8aa548072?vcp=1&amp;vop=1&amp;pid=645c59f66&amp;color=0,55,96&amp;vtp=1&amp;bbb=1"/>
              <p:cNvSpPr>
                <a:spLocks noRot="1" noChangeAspect="1" noMove="1" noResize="1" noEditPoints="1" noAdjustHandles="1" noChangeArrowheads="1" noChangeShapeType="1" noTextEdit="1"/>
              </p:cNvSpPr>
              <p:nvPr/>
            </p:nvSpPr>
            <p:spPr>
              <a:xfrm>
                <a:off x="502920" y="2816688"/>
                <a:ext cx="10570464" cy="360680"/>
              </a:xfrm>
              <a:prstGeom prst="rect">
                <a:avLst/>
              </a:prstGeom>
              <a:blipFill>
                <a:blip r:embed="rId4"/>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13_1#8aa548072?vcp=1&amp;vop=1&amp;pid=645c59f66&amp;color=0,55,96&amp;vtp=1&amp;bbb=1&amp;hb=1"/>
              <p:cNvSpPr/>
              <p:nvPr/>
            </p:nvSpPr>
            <p:spPr>
              <a:xfrm>
                <a:off x="502920" y="3181178"/>
                <a:ext cx="10570464" cy="1522984"/>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根据三角函数的定义，因为角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终边过点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0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113_1#8aa548072?vcp=1&amp;vop=1&amp;pid=645c59f66&amp;color=0,55,96&amp;vtp=1&amp;bbb=1&amp;hb=1"/>
              <p:cNvSpPr>
                <a:spLocks noRot="1" noChangeAspect="1" noMove="1" noResize="1" noEditPoints="1" noAdjustHandles="1" noChangeArrowheads="1" noChangeShapeType="1" noTextEdit="1"/>
              </p:cNvSpPr>
              <p:nvPr/>
            </p:nvSpPr>
            <p:spPr>
              <a:xfrm>
                <a:off x="502920" y="3181178"/>
                <a:ext cx="10570464" cy="1522984"/>
              </a:xfrm>
              <a:prstGeom prst="rect">
                <a:avLst/>
              </a:prstGeom>
              <a:blipFill>
                <a:blip r:embed="rId5"/>
                <a:stretch>
                  <a:fillRect l="-1384" b="-52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14_1#bab4abfa8?vcp=1&amp;vop=1&amp;pid=645c59f66&amp;color=0,55,96&amp;mp=1&amp;vtp=1&amp;bt=1&amp;bbb=1"/>
              <p:cNvSpPr/>
              <p:nvPr/>
            </p:nvSpPr>
            <p:spPr>
              <a:xfrm>
                <a:off x="502920" y="171239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7_BD.114_1#bab4abfa8?vcp=1&amp;vop=1&amp;pid=645c59f66&amp;color=0,55,96&amp;mp=1&amp;vtp=1&amp;bt=1&amp;bbb=1"/>
              <p:cNvSpPr>
                <a:spLocks noRot="1" noChangeAspect="1" noMove="1" noResize="1" noEditPoints="1" noAdjustHandles="1" noChangeArrowheads="1" noChangeShapeType="1" noTextEdit="1"/>
              </p:cNvSpPr>
              <p:nvPr/>
            </p:nvSpPr>
            <p:spPr>
              <a:xfrm>
                <a:off x="502920" y="1712391"/>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15_1#bab4abfa8?vcp=1&amp;vop=1&amp;pid=645c59f66&amp;color=0,55,96&amp;vtp=1&amp;bbb=1"/>
              <p:cNvSpPr/>
              <p:nvPr/>
            </p:nvSpPr>
            <p:spPr>
              <a:xfrm>
                <a:off x="502920" y="2084501"/>
                <a:ext cx="10570464" cy="3021521"/>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=2&gt;1</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dirty="0">
                    <a:solidFill>
                      <a:srgbClr val="003760"/>
                    </a:solidFill>
                    <a:latin typeface="Times New Roman" pitchFamily="34" charset="0"/>
                    <a:ea typeface="微软雅黑" pitchFamily="34" charset="-122"/>
                    <a:cs typeface="Times New Roman" pitchFamily="34" charset="-120"/>
                  </a:rPr>
                  <a:t>（1）知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15_1#bab4abfa8?vcp=1&amp;vop=1&amp;pid=645c59f66&amp;color=0,55,96&amp;vtp=1&amp;bbb=1"/>
              <p:cNvSpPr>
                <a:spLocks noRot="1" noChangeAspect="1" noMove="1" noResize="1" noEditPoints="1" noAdjustHandles="1" noChangeArrowheads="1" noChangeShapeType="1" noTextEdit="1"/>
              </p:cNvSpPr>
              <p:nvPr/>
            </p:nvSpPr>
            <p:spPr>
              <a:xfrm>
                <a:off x="502920" y="2084501"/>
                <a:ext cx="10570464" cy="3021521"/>
              </a:xfrm>
              <a:prstGeom prst="rect">
                <a:avLst/>
              </a:prstGeom>
              <a:blipFill>
                <a:blip r:embed="rId4"/>
                <a:stretch>
                  <a:fillRect l="-1384" b="-26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16_1#5ca764d97?vcp=1&amp;vop=1&amp;pid=6c0554d89&amp;color=0,55,96&amp;vtp=1&amp;bt=1&amp;bbb=1"/>
              <p:cNvSpPr/>
              <p:nvPr/>
            </p:nvSpPr>
            <p:spPr>
              <a:xfrm>
                <a:off x="502920" y="1316278"/>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16_1#5ca764d97?vcp=1&amp;vop=1&amp;pid=6c0554d89&amp;color=0,55,96&amp;vtp=1&amp;bt=1&amp;bbb=1"/>
              <p:cNvSpPr>
                <a:spLocks noRot="1" noChangeAspect="1" noMove="1" noResize="1" noEditPoints="1" noAdjustHandles="1" noChangeArrowheads="1" noChangeShapeType="1" noTextEdit="1"/>
              </p:cNvSpPr>
              <p:nvPr/>
            </p:nvSpPr>
            <p:spPr>
              <a:xfrm>
                <a:off x="502920" y="1316278"/>
                <a:ext cx="10570464" cy="391859"/>
              </a:xfrm>
              <a:prstGeom prst="rect">
                <a:avLst/>
              </a:prstGeom>
              <a:blipFill>
                <a:blip r:embed="rId3"/>
                <a:stretch>
                  <a:fillRect l="-1384" b="-359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17_1#64927619d?vcp=1&amp;vop=1&amp;pid=5ca764d97&amp;color=0,55,96&amp;vtp=1&amp;bbb=1"/>
              <p:cNvSpPr/>
              <p:nvPr/>
            </p:nvSpPr>
            <p:spPr>
              <a:xfrm>
                <a:off x="502920" y="1718805"/>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的最小正周期及最大值；</a:t>
                </a:r>
                <a:endParaRPr lang="en-US" altLang="zh-CN" sz="1800" dirty="0"/>
              </a:p>
            </p:txBody>
          </p:sp>
        </mc:Choice>
        <mc:Fallback xmlns="">
          <p:sp>
            <p:nvSpPr>
              <p:cNvPr id="3" name="QO_7_BD.117_1#64927619d?vcp=1&amp;vop=1&amp;pid=5ca764d97&amp;color=0,55,96&amp;vtp=1&amp;bbb=1"/>
              <p:cNvSpPr>
                <a:spLocks noRot="1" noChangeAspect="1" noMove="1" noResize="1" noEditPoints="1" noAdjustHandles="1" noChangeArrowheads="1" noChangeShapeType="1" noTextEdit="1"/>
              </p:cNvSpPr>
              <p:nvPr/>
            </p:nvSpPr>
            <p:spPr>
              <a:xfrm>
                <a:off x="502920" y="1718805"/>
                <a:ext cx="10570464" cy="363665"/>
              </a:xfrm>
              <a:prstGeom prst="rect">
                <a:avLst/>
              </a:prstGeom>
              <a:blipFill>
                <a:blip r:embed="rId4"/>
                <a:stretch>
                  <a:fillRect l="-1384"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18_1#64927619d?vcp=1&amp;vop=1&amp;pid=5ca764d97&amp;color=0,55,96&amp;vtp=1&amp;bbb=1"/>
              <p:cNvSpPr/>
              <p:nvPr/>
            </p:nvSpPr>
            <p:spPr>
              <a:xfrm>
                <a:off x="502920" y="2083295"/>
                <a:ext cx="10570464" cy="108445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，最大值为2．</a:t>
                </a:r>
                <a:endParaRPr lang="en-US" altLang="zh-CN" sz="1800" dirty="0"/>
              </a:p>
            </p:txBody>
          </p:sp>
        </mc:Choice>
        <mc:Fallback xmlns="">
          <p:sp>
            <p:nvSpPr>
              <p:cNvPr id="4" name="QO_7_AN.118_1#64927619d?vcp=1&amp;vop=1&amp;pid=5ca764d97&amp;color=0,55,96&amp;vtp=1&amp;bbb=1"/>
              <p:cNvSpPr>
                <a:spLocks noRot="1" noChangeAspect="1" noMove="1" noResize="1" noEditPoints="1" noAdjustHandles="1" noChangeArrowheads="1" noChangeShapeType="1" noTextEdit="1"/>
              </p:cNvSpPr>
              <p:nvPr/>
            </p:nvSpPr>
            <p:spPr>
              <a:xfrm>
                <a:off x="502920" y="2083295"/>
                <a:ext cx="10570464" cy="1084453"/>
              </a:xfrm>
              <a:prstGeom prst="rect">
                <a:avLst/>
              </a:prstGeom>
              <a:blipFill>
                <a:blip r:embed="rId5"/>
                <a:stretch>
                  <a:fillRect l="-1384" b="-73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19_1#cb1e77a7b?vcp=1&amp;vop=1&amp;pid=5ca764d97&amp;color=0,55,96&amp;vtp=1&amp;bbb=1"/>
              <p:cNvSpPr/>
              <p:nvPr/>
            </p:nvSpPr>
            <p:spPr>
              <a:xfrm>
                <a:off x="502920" y="3175495"/>
                <a:ext cx="10570464" cy="391859"/>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5" name="QO_7_BD.119_1#cb1e77a7b?vcp=1&amp;vop=1&amp;pid=5ca764d97&amp;color=0,55,96&amp;vtp=1&amp;bbb=1"/>
              <p:cNvSpPr>
                <a:spLocks noRot="1" noChangeAspect="1" noMove="1" noResize="1" noEditPoints="1" noAdjustHandles="1" noChangeArrowheads="1" noChangeShapeType="1" noTextEdit="1"/>
              </p:cNvSpPr>
              <p:nvPr/>
            </p:nvSpPr>
            <p:spPr>
              <a:xfrm>
                <a:off x="502920" y="3175495"/>
                <a:ext cx="10570464" cy="391859"/>
              </a:xfrm>
              <a:prstGeom prst="rect">
                <a:avLst/>
              </a:prstGeom>
              <a:blipFill>
                <a:blip r:embed="rId6"/>
                <a:stretch>
                  <a:fillRect l="-1384" b="-359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20_1#cb1e77a7b?vcp=1&amp;vop=1&amp;pid=5ca764d97&amp;color=0,55,96&amp;vtp=1&amp;bbb=1"/>
              <p:cNvSpPr/>
              <p:nvPr/>
            </p:nvSpPr>
            <p:spPr>
              <a:xfrm>
                <a:off x="502920" y="3577514"/>
                <a:ext cx="10570464" cy="192976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120_1#cb1e77a7b?vcp=1&amp;vop=1&amp;pid=5ca764d97&amp;color=0,55,96&amp;vtp=1&amp;bbb=1"/>
              <p:cNvSpPr>
                <a:spLocks noRot="1" noChangeAspect="1" noMove="1" noResize="1" noEditPoints="1" noAdjustHandles="1" noChangeArrowheads="1" noChangeShapeType="1" noTextEdit="1"/>
              </p:cNvSpPr>
              <p:nvPr/>
            </p:nvSpPr>
            <p:spPr>
              <a:xfrm>
                <a:off x="502920" y="3577514"/>
                <a:ext cx="10570464" cy="1929765"/>
              </a:xfrm>
              <a:prstGeom prst="rect">
                <a:avLst/>
              </a:prstGeom>
              <a:blipFill>
                <a:blip r:embed="rId7"/>
                <a:stretch>
                  <a:fillRect l="-1384" b="-41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animEffect transition="in" filter="fade">
                                      <p:cBhvr>
                                        <p:cTn id="44" dur="500"/>
                                        <p:tgtEl>
                                          <p:spTgt spid="6">
                                            <p:txEl>
                                              <p:pRg st="3" end="3"/>
                                            </p:txEl>
                                          </p:spTgt>
                                        </p:tgtEl>
                                      </p:cBhvr>
                                    </p:animEffect>
                                    <p:anim calcmode="lin" valueType="num">
                                      <p:cBhvr>
                                        <p:cTn id="4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5_BD#91b521311?vcp=1&amp;pid=f079a7d98&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21_1#a47011047?vaa=1&amp;vcp=1&amp;vop=1&amp;pid=91b521311&amp;color=0,55,96&amp;vtp=1&amp;bbb=1"/>
              <p:cNvSpPr/>
              <p:nvPr/>
            </p:nvSpPr>
            <p:spPr>
              <a:xfrm>
                <a:off x="502920" y="1282557"/>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8</m:t>
                        </m:r>
                      </m:e>
                    </m:rad>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8</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的结果是(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21_1#a47011047?vaa=1&amp;vcp=1&amp;vop=1&amp;pid=91b521311&amp;color=0,55,96&amp;vtp=1&amp;bbb=1"/>
              <p:cNvSpPr>
                <a:spLocks noRot="1" noChangeAspect="1" noMove="1" noResize="1" noEditPoints="1" noAdjustHandles="1" noChangeArrowheads="1" noChangeShapeType="1" noTextEdit="1"/>
              </p:cNvSpPr>
              <p:nvPr/>
            </p:nvSpPr>
            <p:spPr>
              <a:xfrm>
                <a:off x="502920" y="1282557"/>
                <a:ext cx="10570464" cy="391859"/>
              </a:xfrm>
              <a:prstGeom prst="rect">
                <a:avLst/>
              </a:prstGeom>
              <a:blipFill>
                <a:blip r:embed="rId3"/>
                <a:stretch>
                  <a:fillRect l="-1384" b="-35385"/>
                </a:stretch>
              </a:blipFill>
              <a:ln/>
            </p:spPr>
            <p:txBody>
              <a:bodyPr/>
              <a:lstStyle/>
              <a:p>
                <a:r>
                  <a:rPr lang="zh-CN" altLang="en-US">
                    <a:noFill/>
                  </a:rPr>
                  <a:t> </a:t>
                </a:r>
              </a:p>
            </p:txBody>
          </p:sp>
        </mc:Fallback>
      </mc:AlternateContent>
      <p:sp>
        <p:nvSpPr>
          <p:cNvPr id="4" name="QC_6_AN.123_1#a47011047.bracket?vaa=1&amp;vcp=1&amp;vop=1&amp;pid=91b521311&amp;color=0,55,96&amp;vpa=18&amp;vtp=1"/>
          <p:cNvSpPr/>
          <p:nvPr/>
        </p:nvSpPr>
        <p:spPr>
          <a:xfrm>
            <a:off x="4913186" y="141157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21_2#a47011047.choices?vaa=1&amp;vcp=1&amp;vop=1&amp;pid=91b521311&amp;color=0,55,96&amp;vtp=1&amp;bbb=1"/>
              <p:cNvSpPr/>
              <p:nvPr/>
            </p:nvSpPr>
            <p:spPr>
              <a:xfrm>
                <a:off x="502920" y="1675475"/>
                <a:ext cx="10570464" cy="355600"/>
              </a:xfrm>
              <a:prstGeom prst="rect">
                <a:avLst/>
              </a:prstGeom>
              <a:noFill/>
              <a:ln/>
            </p:spPr>
            <p:txBody>
              <a:bodyPr wrap="none" lIns="0" tIns="0" rIns="0" bIns="0" rtlCol="0" anchor="t"/>
              <a:lstStyle/>
              <a:p>
                <a:pPr latinLnBrk="1">
                  <a:lnSpc>
                    <a:spcPts val="3200"/>
                  </a:lnSpc>
                  <a:tabLst>
                    <a:tab pos="3112516" algn="l"/>
                    <a:tab pos="5310632" algn="l"/>
                    <a:tab pos="83977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4−4</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21_2#a47011047.choices?vaa=1&amp;vcp=1&amp;vop=1&amp;pid=91b521311&amp;color=0,55,96&amp;vtp=1&amp;bbb=1"/>
              <p:cNvSpPr>
                <a:spLocks noRot="1" noChangeAspect="1" noMove="1" noResize="1" noEditPoints="1" noAdjustHandles="1" noChangeArrowheads="1" noChangeShapeType="1" noTextEdit="1"/>
              </p:cNvSpPr>
              <p:nvPr/>
            </p:nvSpPr>
            <p:spPr>
              <a:xfrm>
                <a:off x="502920" y="1675475"/>
                <a:ext cx="10570464" cy="355600"/>
              </a:xfrm>
              <a:prstGeom prst="rect">
                <a:avLst/>
              </a:prstGeom>
              <a:blipFill>
                <a:blip r:embed="rId4"/>
                <a:stretch>
                  <a:fillRect l="-1384"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22_1#a47011047?vaa=1&amp;vcp=1&amp;vop=1&amp;pid=91b521311&amp;color=0,55,96&amp;vtp=1&amp;bbb=1"/>
              <p:cNvSpPr/>
              <p:nvPr/>
            </p:nvSpPr>
            <p:spPr>
              <a:xfrm>
                <a:off x="502920" y="2039965"/>
                <a:ext cx="10570464" cy="7829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m:t>
                        </m:r>
                      </m:e>
                    </m:rad>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&lt;4&lt;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6" name="QC_6_AS.122_1#a47011047?vaa=1&amp;vcp=1&amp;vop=1&amp;pid=91b521311&amp;color=0,55,96&amp;vtp=1&amp;bbb=1"/>
              <p:cNvSpPr>
                <a:spLocks noRot="1" noChangeAspect="1" noMove="1" noResize="1" noEditPoints="1" noAdjustHandles="1" noChangeArrowheads="1" noChangeShapeType="1" noTextEdit="1"/>
              </p:cNvSpPr>
              <p:nvPr/>
            </p:nvSpPr>
            <p:spPr>
              <a:xfrm>
                <a:off x="502920" y="2039965"/>
                <a:ext cx="10570464" cy="782955"/>
              </a:xfrm>
              <a:prstGeom prst="rect">
                <a:avLst/>
              </a:prstGeom>
              <a:blipFill>
                <a:blip r:embed="rId5"/>
                <a:stretch>
                  <a:fillRect l="-1384" b="-179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5_1#8d08bfccc?vaa=1&amp;vcp=1&amp;vop=1&amp;pid=91b521311&amp;color=0,55,96&amp;vtp=1&amp;bt=1&amp;bbb=1"/>
              <p:cNvSpPr/>
              <p:nvPr/>
            </p:nvSpPr>
            <p:spPr>
              <a:xfrm>
                <a:off x="502920" y="2070214"/>
                <a:ext cx="10570464" cy="45942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−7</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的结果是(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25_1#8d08bfccc?vaa=1&amp;vcp=1&amp;vop=1&amp;pid=91b521311&amp;color=0,55,96&amp;vtp=1&amp;bt=1&amp;bbb=1"/>
              <p:cNvSpPr>
                <a:spLocks noRot="1" noChangeAspect="1" noMove="1" noResize="1" noEditPoints="1" noAdjustHandles="1" noChangeArrowheads="1" noChangeShapeType="1" noTextEdit="1"/>
              </p:cNvSpPr>
              <p:nvPr/>
            </p:nvSpPr>
            <p:spPr>
              <a:xfrm>
                <a:off x="502920" y="2070214"/>
                <a:ext cx="10570464" cy="459423"/>
              </a:xfrm>
              <a:prstGeom prst="rect">
                <a:avLst/>
              </a:prstGeom>
              <a:blipFill>
                <a:blip r:embed="rId3"/>
                <a:stretch>
                  <a:fillRect l="-1384" b="-17333"/>
                </a:stretch>
              </a:blipFill>
              <a:ln/>
            </p:spPr>
            <p:txBody>
              <a:bodyPr/>
              <a:lstStyle/>
              <a:p>
                <a:r>
                  <a:rPr lang="zh-CN" altLang="en-US">
                    <a:noFill/>
                  </a:rPr>
                  <a:t> </a:t>
                </a:r>
              </a:p>
            </p:txBody>
          </p:sp>
        </mc:Fallback>
      </mc:AlternateContent>
      <p:sp>
        <p:nvSpPr>
          <p:cNvPr id="3" name="QC_6_AN.127_1#8d08bfccc.bracket?vaa=1&amp;vcp=1&amp;vop=1&amp;pid=91b521311&amp;color=0,55,96&amp;vpa=19&amp;vtp=1"/>
          <p:cNvSpPr/>
          <p:nvPr/>
        </p:nvSpPr>
        <p:spPr>
          <a:xfrm>
            <a:off x="4565650" y="232954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25_2#8d08bfccc.choices?vaa=1&amp;vcp=1&amp;vop=1&amp;pid=91b521311&amp;color=0,55,96&amp;vtp=1&amp;bbb=1"/>
              <p:cNvSpPr/>
              <p:nvPr/>
            </p:nvSpPr>
            <p:spPr>
              <a:xfrm>
                <a:off x="502920" y="2529953"/>
                <a:ext cx="10570464" cy="471424"/>
              </a:xfrm>
              <a:prstGeom prst="rect">
                <a:avLst/>
              </a:prstGeom>
              <a:noFill/>
              <a:ln/>
            </p:spPr>
            <p:txBody>
              <a:bodyPr wrap="none" lIns="0" tIns="0" rIns="0" bIns="0" rtlCol="0" anchor="t"/>
              <a:lstStyle/>
              <a:p>
                <a:pPr latinLnBrk="1">
                  <a:lnSpc>
                    <a:spcPts val="3800"/>
                  </a:lnSpc>
                  <a:tabLst>
                    <a:tab pos="2687066" algn="l"/>
                    <a:tab pos="5450332" algn="l"/>
                    <a:tab pos="81881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800" dirty="0">
                  <a:solidFill>
                    <a:srgbClr val="003760"/>
                  </a:solidFill>
                </a:endParaRPr>
              </a:p>
            </p:txBody>
          </p:sp>
        </mc:Choice>
        <mc:Fallback xmlns="">
          <p:sp>
            <p:nvSpPr>
              <p:cNvPr id="4" name="QC_6_BD.125_2#8d08bfccc.choices?vaa=1&amp;vcp=1&amp;vop=1&amp;pid=91b521311&amp;color=0,55,96&amp;vtp=1&amp;bbb=1"/>
              <p:cNvSpPr>
                <a:spLocks noRot="1" noChangeAspect="1" noMove="1" noResize="1" noEditPoints="1" noAdjustHandles="1" noChangeArrowheads="1" noChangeShapeType="1" noTextEdit="1"/>
              </p:cNvSpPr>
              <p:nvPr/>
            </p:nvSpPr>
            <p:spPr>
              <a:xfrm>
                <a:off x="502920" y="2529953"/>
                <a:ext cx="10570464" cy="471424"/>
              </a:xfrm>
              <a:prstGeom prst="rect">
                <a:avLst/>
              </a:prstGeom>
              <a:blipFill>
                <a:blip r:embed="rId4"/>
                <a:stretch>
                  <a:fillRect l="-1384" b="-181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26_1#8d08bfccc?vaa=1&amp;vcp=1&amp;vop=1&amp;pid=91b521311&amp;color=0,55,96&amp;vtp=1&amp;bbb=1"/>
              <p:cNvSpPr/>
              <p:nvPr/>
            </p:nvSpPr>
            <p:spPr>
              <a:xfrm>
                <a:off x="502920" y="3012553"/>
                <a:ext cx="10570464" cy="185578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原式</a:t>
                </a:r>
                <a:endParaRPr lang="en-US" altLang="zh-CN" sz="1800" dirty="0">
                  <a:solidFill>
                    <a:srgbClr val="00376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−8</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126_1#8d08bfccc?vaa=1&amp;vcp=1&amp;vop=1&amp;pid=91b521311&amp;color=0,55,96&amp;vtp=1&amp;bbb=1"/>
              <p:cNvSpPr>
                <a:spLocks noRot="1" noChangeAspect="1" noMove="1" noResize="1" noEditPoints="1" noAdjustHandles="1" noChangeArrowheads="1" noChangeShapeType="1" noTextEdit="1"/>
              </p:cNvSpPr>
              <p:nvPr/>
            </p:nvSpPr>
            <p:spPr>
              <a:xfrm>
                <a:off x="502920" y="3012553"/>
                <a:ext cx="10570464" cy="1855788"/>
              </a:xfrm>
              <a:prstGeom prst="rect">
                <a:avLst/>
              </a:prstGeom>
              <a:blipFill>
                <a:blip r:embed="rId5"/>
                <a:stretch>
                  <a:fillRect l="-1384" b="-42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1D0E-D04A-ABEA-8040-DE980D0B780D}"/>
            </a:ext>
          </a:extLst>
        </p:cNvPr>
        <p:cNvGrpSpPr/>
        <p:nvPr/>
      </p:nvGrpSpPr>
      <p:grpSpPr>
        <a:xfrm>
          <a:off x="0" y="0"/>
          <a:ext cx="0" cy="0"/>
          <a:chOff x="0" y="0"/>
          <a:chExt cx="0" cy="0"/>
        </a:xfrm>
      </p:grpSpPr>
      <p:sp>
        <p:nvSpPr>
          <p:cNvPr id="2" name="C_1#目录1:f74f94344?lid=f043cc8fd&amp;cid=f043cc8fd&amp;vtp=1&amp;bt=1&amp;bbb=1">
            <a:hlinkClick r:id="rId3" action="ppaction://hlinksldjump"/>
            <a:extLst>
              <a:ext uri="{FF2B5EF4-FFF2-40B4-BE49-F238E27FC236}">
                <a16:creationId xmlns:a16="http://schemas.microsoft.com/office/drawing/2014/main" id="{8836CA54-C0FA-8D06-EB11-5D343BC9EFEE}"/>
              </a:ext>
            </a:extLst>
          </p:cNvPr>
          <p:cNvSpPr/>
          <p:nvPr/>
        </p:nvSpPr>
        <p:spPr>
          <a:xfrm>
            <a:off x="6803136" y="1538478"/>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二倍角的正弦、余弦、正切公式</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重点</a:t>
            </a:r>
            <a:endParaRPr lang="en-US" altLang="zh-CN" sz="2000" dirty="0"/>
          </a:p>
        </p:txBody>
      </p:sp>
      <p:sp>
        <p:nvSpPr>
          <p:cNvPr id="3" name="C_1#目录1:f74f94344?lid=968c9e3cb&amp;cid=968c9e3cb&amp;vtp=1&amp;bbb=1">
            <a:hlinkClick r:id="rId4" action="ppaction://hlinksldjump"/>
            <a:extLst>
              <a:ext uri="{FF2B5EF4-FFF2-40B4-BE49-F238E27FC236}">
                <a16:creationId xmlns:a16="http://schemas.microsoft.com/office/drawing/2014/main" id="{4BF30383-8B3A-B65E-260A-D3325DFCCAFD}"/>
              </a:ext>
            </a:extLst>
          </p:cNvPr>
          <p:cNvSpPr/>
          <p:nvPr/>
        </p:nvSpPr>
        <p:spPr>
          <a:xfrm>
            <a:off x="6803136" y="2769489"/>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要点</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二倍角公式的变形及应用</a:t>
            </a:r>
            <a:endParaRPr lang="en-US" altLang="zh-CN" sz="2000" dirty="0"/>
          </a:p>
        </p:txBody>
      </p:sp>
      <p:sp>
        <p:nvSpPr>
          <p:cNvPr id="4" name="C_1#目录1:f74f94344?lid=2e28b9744&amp;cid=2e28b9744&amp;vtp=1&amp;bbb=1">
            <a:hlinkClick r:id="rId5" action="ppaction://hlinksldjump"/>
            <a:extLst>
              <a:ext uri="{FF2B5EF4-FFF2-40B4-BE49-F238E27FC236}">
                <a16:creationId xmlns:a16="http://schemas.microsoft.com/office/drawing/2014/main" id="{5ADEB734-0156-A952-1399-633E67BF54F6}"/>
              </a:ext>
            </a:extLst>
          </p:cNvPr>
          <p:cNvSpPr/>
          <p:nvPr/>
        </p:nvSpPr>
        <p:spPr>
          <a:xfrm>
            <a:off x="6803136" y="3717036"/>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利用二倍角公式给角求值</a:t>
            </a:r>
            <a:endParaRPr lang="en-US" altLang="zh-CN" sz="2000" dirty="0"/>
          </a:p>
        </p:txBody>
      </p:sp>
      <p:sp>
        <p:nvSpPr>
          <p:cNvPr id="5" name="C_1#目录1:f74f94344?lid=bda809fab&amp;cid=bda809fab&amp;vtp=1&amp;bbb=1">
            <a:hlinkClick r:id="rId6" action="ppaction://hlinksldjump"/>
            <a:extLst>
              <a:ext uri="{FF2B5EF4-FFF2-40B4-BE49-F238E27FC236}">
                <a16:creationId xmlns:a16="http://schemas.microsoft.com/office/drawing/2014/main" id="{8564F0A4-F47A-F2FB-D90A-1D3E5BD9F3CE}"/>
              </a:ext>
            </a:extLst>
          </p:cNvPr>
          <p:cNvSpPr/>
          <p:nvPr/>
        </p:nvSpPr>
        <p:spPr>
          <a:xfrm>
            <a:off x="6803136" y="4034790"/>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利用二倍角公式给值求值</a:t>
            </a:r>
            <a:endParaRPr lang="en-US" altLang="zh-CN" sz="2000" dirty="0"/>
          </a:p>
        </p:txBody>
      </p:sp>
      <p:sp>
        <p:nvSpPr>
          <p:cNvPr id="6" name="C_1#目录1:f74f94344?lid=ebe9f411d&amp;cid=ebe9f411d&amp;vtp=1&amp;bbb=1">
            <a:hlinkClick r:id="rId7" action="ppaction://hlinksldjump"/>
            <a:extLst>
              <a:ext uri="{FF2B5EF4-FFF2-40B4-BE49-F238E27FC236}">
                <a16:creationId xmlns:a16="http://schemas.microsoft.com/office/drawing/2014/main" id="{42039748-696C-87DB-F945-425408280DB8}"/>
              </a:ext>
            </a:extLst>
          </p:cNvPr>
          <p:cNvSpPr/>
          <p:nvPr/>
        </p:nvSpPr>
        <p:spPr>
          <a:xfrm>
            <a:off x="6803136" y="4352544"/>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利用二倍角公式求角</a:t>
            </a:r>
            <a:endParaRPr lang="en-US" altLang="zh-CN" sz="2000" dirty="0"/>
          </a:p>
        </p:txBody>
      </p:sp>
      <p:sp>
        <p:nvSpPr>
          <p:cNvPr id="7" name="C_1#目录1:f74f94344?lid=5ebd6f3b1&amp;cid=5ebd6f3b1&amp;vtp=1&amp;bbb=1">
            <a:hlinkClick r:id="rId8" action="ppaction://hlinksldjump"/>
            <a:extLst>
              <a:ext uri="{FF2B5EF4-FFF2-40B4-BE49-F238E27FC236}">
                <a16:creationId xmlns:a16="http://schemas.microsoft.com/office/drawing/2014/main" id="{D5B21769-2FF6-40B0-A324-E3D74EA67776}"/>
              </a:ext>
            </a:extLst>
          </p:cNvPr>
          <p:cNvSpPr/>
          <p:nvPr/>
        </p:nvSpPr>
        <p:spPr>
          <a:xfrm>
            <a:off x="6803136" y="467944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题型4</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利用二倍角公式化简与证明</a:t>
            </a:r>
            <a:endParaRPr lang="en-US" altLang="zh-CN" sz="2000" dirty="0"/>
          </a:p>
        </p:txBody>
      </p:sp>
      <p:sp>
        <p:nvSpPr>
          <p:cNvPr id="8" name="C_1#目录1:f74f94344?lid=0318f6bc7&amp;cid=0318f6bc7&amp;vtp=1&amp;bbb=1">
            <a:hlinkClick r:id="rId9" action="ppaction://hlinksldjump"/>
            <a:extLst>
              <a:ext uri="{FF2B5EF4-FFF2-40B4-BE49-F238E27FC236}">
                <a16:creationId xmlns:a16="http://schemas.microsoft.com/office/drawing/2014/main" id="{AF678DF4-0FD2-FCC1-8FE6-6DBFE08A50EC}"/>
              </a:ext>
            </a:extLst>
          </p:cNvPr>
          <p:cNvSpPr/>
          <p:nvPr/>
        </p:nvSpPr>
        <p:spPr>
          <a:xfrm>
            <a:off x="6803136" y="4997196"/>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题型5</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二倍角公式在三角形中的应用</a:t>
            </a:r>
            <a:endParaRPr lang="en-US" altLang="zh-CN" sz="2000" dirty="0"/>
          </a:p>
        </p:txBody>
      </p:sp>
      <p:sp>
        <p:nvSpPr>
          <p:cNvPr id="9" name="C_1#目录1:f74f94344?lid=3218d94d5&amp;cid=3218d94d5&amp;vtp=1&amp;bbb=1">
            <a:hlinkClick r:id="rId10" action="ppaction://hlinksldjump"/>
            <a:extLst>
              <a:ext uri="{FF2B5EF4-FFF2-40B4-BE49-F238E27FC236}">
                <a16:creationId xmlns:a16="http://schemas.microsoft.com/office/drawing/2014/main" id="{B440EA87-946F-6182-406E-193E21C163ED}"/>
              </a:ext>
            </a:extLst>
          </p:cNvPr>
          <p:cNvSpPr/>
          <p:nvPr/>
        </p:nvSpPr>
        <p:spPr>
          <a:xfrm>
            <a:off x="6803136" y="5324094"/>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题型6</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二倍角公式与数学文化的结合</a:t>
            </a:r>
            <a:endParaRPr lang="en-US" altLang="zh-CN" sz="2000" dirty="0"/>
          </a:p>
        </p:txBody>
      </p:sp>
    </p:spTree>
    <p:extLst>
      <p:ext uri="{BB962C8B-B14F-4D97-AF65-F5344CB8AC3E}">
        <p14:creationId xmlns:p14="http://schemas.microsoft.com/office/powerpoint/2010/main" val="3430760402"/>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29_1#adbe69136?vaa=1&amp;vcp=1&amp;vop=1&amp;pid=91b521311&amp;color=0,55,96&amp;vtp=1&amp;bt=1&amp;bbb=1"/>
              <p:cNvSpPr/>
              <p:nvPr/>
            </p:nvSpPr>
            <p:spPr>
              <a:xfrm>
                <a:off x="502920" y="1967534"/>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Times New Roman" pitchFamily="34" charset="0"/>
                    <a:ea typeface="微软雅黑" pitchFamily="34" charset="-122"/>
                    <a:cs typeface="Times New Roman" pitchFamily="34" charset="-120"/>
                  </a:rPr>
                  <a:t>已知角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29_1#adbe69136?vaa=1&amp;vcp=1&amp;vop=1&amp;pid=91b521311&amp;color=0,55,96&amp;vtp=1&amp;bt=1&amp;bbb=1"/>
              <p:cNvSpPr>
                <a:spLocks noRot="1" noChangeAspect="1" noMove="1" noResize="1" noEditPoints="1" noAdjustHandles="1" noChangeArrowheads="1" noChangeShapeType="1" noTextEdit="1"/>
              </p:cNvSpPr>
              <p:nvPr/>
            </p:nvSpPr>
            <p:spPr>
              <a:xfrm>
                <a:off x="502920" y="1967534"/>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31_1#adbe69136.blank?vaa=1&amp;vcp=1&amp;vop=1&amp;pid=91b521311&amp;color=0,55,96&amp;vpa=20&amp;vtp=1&amp;bbb=1&amp;rh=31.84"/>
              <p:cNvSpPr/>
              <p:nvPr/>
            </p:nvSpPr>
            <p:spPr>
              <a:xfrm>
                <a:off x="8795703" y="1957945"/>
                <a:ext cx="255588" cy="404368"/>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31_1#adbe69136.blank?vaa=1&amp;vcp=1&amp;vop=1&amp;pid=91b521311&amp;color=0,55,96&amp;vpa=20&amp;vtp=1&amp;bbb=1&amp;rh=31.84"/>
              <p:cNvSpPr>
                <a:spLocks noRot="1" noChangeAspect="1" noMove="1" noResize="1" noEditPoints="1" noAdjustHandles="1" noChangeArrowheads="1" noChangeShapeType="1" noTextEdit="1"/>
              </p:cNvSpPr>
              <p:nvPr/>
            </p:nvSpPr>
            <p:spPr>
              <a:xfrm>
                <a:off x="8795703" y="1957945"/>
                <a:ext cx="255588" cy="404368"/>
              </a:xfrm>
              <a:prstGeom prst="rect">
                <a:avLst/>
              </a:prstGeom>
              <a:blipFill>
                <a:blip r:embed="rId4"/>
                <a:stretch>
                  <a:fillRect b="-149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30_1#adbe69136?vaa=1&amp;vcp=1&amp;vop=1&amp;pid=91b521311&amp;color=0,55,96&amp;vtp=1&amp;bbb=1"/>
              <p:cNvSpPr/>
              <p:nvPr/>
            </p:nvSpPr>
            <p:spPr>
              <a:xfrm>
                <a:off x="502920" y="2479915"/>
                <a:ext cx="10570464" cy="2599246"/>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1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整</a:t>
                </a:r>
                <a:r>
                  <a:rPr lang="en-US" altLang="zh-CN" sz="1800" b="0" i="0">
                    <a:solidFill>
                      <a:srgbClr val="003760"/>
                    </a:solidFill>
                    <a:latin typeface="Times New Roman" pitchFamily="34" charset="0"/>
                    <a:ea typeface="微软雅黑" pitchFamily="34" charset="-122"/>
                    <a:cs typeface="Times New Roman" pitchFamily="34" charset="-120"/>
                  </a:rPr>
                  <a:t>理可得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30_1#adbe69136?vaa=1&amp;vcp=1&amp;vop=1&amp;pid=91b521311&amp;color=0,55,96&amp;vtp=1&amp;bbb=1"/>
              <p:cNvSpPr>
                <a:spLocks noRot="1" noChangeAspect="1" noMove="1" noResize="1" noEditPoints="1" noAdjustHandles="1" noChangeArrowheads="1" noChangeShapeType="1" noTextEdit="1"/>
              </p:cNvSpPr>
              <p:nvPr/>
            </p:nvSpPr>
            <p:spPr>
              <a:xfrm>
                <a:off x="502920" y="2479915"/>
                <a:ext cx="10570464" cy="2599246"/>
              </a:xfrm>
              <a:prstGeom prst="rect">
                <a:avLst/>
              </a:prstGeom>
              <a:blipFill>
                <a:blip r:embed="rId5"/>
                <a:stretch>
                  <a:fillRect l="-1384" b="-32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33_1#f8b7e219d?vcp=1&amp;vop=1&amp;pid=91b521311&amp;color=0,55,96&amp;vtp=1&amp;bt=1&amp;bbb=1"/>
              <p:cNvSpPr/>
              <p:nvPr/>
            </p:nvSpPr>
            <p:spPr>
              <a:xfrm>
                <a:off x="502920" y="1163497"/>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13.</a:t>
                </a:r>
                <a:r>
                  <a:rPr lang="en-US" altLang="zh-CN" sz="1800" b="0" i="0" dirty="0">
                    <a:solidFill>
                      <a:srgbClr val="003760"/>
                    </a:solidFill>
                    <a:latin typeface="仿宋" pitchFamily="34" charset="0"/>
                    <a:ea typeface="仿宋" pitchFamily="34" charset="-122"/>
                    <a:cs typeface="仿宋" pitchFamily="34" charset="-120"/>
                  </a:rPr>
                  <a:t>[广东湛江2024高一段考]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33_1#f8b7e219d?vcp=1&amp;vop=1&amp;pid=91b521311&amp;color=0,55,96&amp;vtp=1&amp;bt=1&amp;bbb=1"/>
              <p:cNvSpPr>
                <a:spLocks noRot="1" noChangeAspect="1" noMove="1" noResize="1" noEditPoints="1" noAdjustHandles="1" noChangeArrowheads="1" noChangeShapeType="1" noTextEdit="1"/>
              </p:cNvSpPr>
              <p:nvPr/>
            </p:nvSpPr>
            <p:spPr>
              <a:xfrm>
                <a:off x="502920" y="1163497"/>
                <a:ext cx="10570464" cy="491046"/>
              </a:xfrm>
              <a:prstGeom prst="rect">
                <a:avLst/>
              </a:prstGeom>
              <a:blipFill>
                <a:blip r:embed="rId3"/>
                <a:stretch>
                  <a:fillRect l="-1384" b="-1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34_1#778387f2e?vcp=1&amp;vop=1&amp;pid=f8b7e219d&amp;color=0,55,96&amp;vtp=1&amp;bbb=1"/>
              <p:cNvSpPr/>
              <p:nvPr/>
            </p:nvSpPr>
            <p:spPr>
              <a:xfrm>
                <a:off x="502920" y="1661210"/>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的解析式，并写出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的最小正周期、对称轴、对称中心;</a:t>
                </a:r>
                <a:endParaRPr lang="en-US" altLang="zh-CN" sz="1800" dirty="0"/>
              </a:p>
            </p:txBody>
          </p:sp>
        </mc:Choice>
        <mc:Fallback xmlns="">
          <p:sp>
            <p:nvSpPr>
              <p:cNvPr id="3" name="QO_7_BD.134_1#778387f2e?vcp=1&amp;vop=1&amp;pid=f8b7e219d&amp;color=0,55,96&amp;vtp=1&amp;bbb=1"/>
              <p:cNvSpPr>
                <a:spLocks noRot="1" noChangeAspect="1" noMove="1" noResize="1" noEditPoints="1" noAdjustHandles="1" noChangeArrowheads="1" noChangeShapeType="1" noTextEdit="1"/>
              </p:cNvSpPr>
              <p:nvPr/>
            </p:nvSpPr>
            <p:spPr>
              <a:xfrm>
                <a:off x="502920" y="1661210"/>
                <a:ext cx="10570464" cy="363665"/>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35_1#778387f2e?vcp=1&amp;vop=1&amp;pid=f8b7e219d&amp;color=0,55,96&amp;vtp=1&amp;bbb=1&amp;hb=1"/>
              <p:cNvSpPr/>
              <p:nvPr/>
            </p:nvSpPr>
            <p:spPr>
              <a:xfrm>
                <a:off x="502920" y="2025700"/>
                <a:ext cx="10570464" cy="111125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𝑇</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，对称轴方程为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，对称中心为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135_1#778387f2e?vcp=1&amp;vop=1&amp;pid=f8b7e219d&amp;color=0,55,96&amp;vtp=1&amp;bbb=1&amp;hb=1"/>
              <p:cNvSpPr>
                <a:spLocks noRot="1" noChangeAspect="1" noMove="1" noResize="1" noEditPoints="1" noAdjustHandles="1" noChangeArrowheads="1" noChangeShapeType="1" noTextEdit="1"/>
              </p:cNvSpPr>
              <p:nvPr/>
            </p:nvSpPr>
            <p:spPr>
              <a:xfrm>
                <a:off x="502920" y="2025700"/>
                <a:ext cx="10570464" cy="1111250"/>
              </a:xfrm>
              <a:prstGeom prst="rect">
                <a:avLst/>
              </a:prstGeom>
              <a:blipFill>
                <a:blip r:embed="rId5"/>
                <a:stretch>
                  <a:fillRect l="-1384" r="-2134" b="-71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36_1#85977d100?vcp=1&amp;vop=1&amp;pid=f8b7e219d&amp;color=0,55,96&amp;vtp=1&amp;bbb=1"/>
              <p:cNvSpPr/>
              <p:nvPr/>
            </p:nvSpPr>
            <p:spPr>
              <a:xfrm>
                <a:off x="502920" y="3144951"/>
                <a:ext cx="10570464" cy="501015"/>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Times New Roman" pitchFamily="34" charset="0"/>
                    <a:ea typeface="微软雅黑" pitchFamily="34" charset="-122"/>
                    <a:cs typeface="Times New Roman" pitchFamily="34" charset="-120"/>
                  </a:rPr>
                  <a:t>（2）令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的单调递减区间;</a:t>
                </a:r>
                <a:endParaRPr lang="en-US" altLang="zh-CN" sz="1800" dirty="0"/>
              </a:p>
            </p:txBody>
          </p:sp>
        </mc:Choice>
        <mc:Fallback xmlns="">
          <p:sp>
            <p:nvSpPr>
              <p:cNvPr id="5" name="QO_7_BD.136_1#85977d100?vcp=1&amp;vop=1&amp;pid=f8b7e219d&amp;color=0,55,96&amp;vtp=1&amp;bbb=1"/>
              <p:cNvSpPr>
                <a:spLocks noRot="1" noChangeAspect="1" noMove="1" noResize="1" noEditPoints="1" noAdjustHandles="1" noChangeArrowheads="1" noChangeShapeType="1" noTextEdit="1"/>
              </p:cNvSpPr>
              <p:nvPr/>
            </p:nvSpPr>
            <p:spPr>
              <a:xfrm>
                <a:off x="502920" y="3144951"/>
                <a:ext cx="10570464" cy="501015"/>
              </a:xfrm>
              <a:prstGeom prst="rect">
                <a:avLst/>
              </a:prstGeom>
              <a:blipFill>
                <a:blip r:embed="rId6"/>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37_1#85977d100?vcp=1&amp;vop=1&amp;pid=f8b7e219d&amp;color=0,55,96&amp;vtp=1&amp;bbb=1"/>
              <p:cNvSpPr/>
              <p:nvPr/>
            </p:nvSpPr>
            <p:spPr>
              <a:xfrm>
                <a:off x="502920" y="3651236"/>
                <a:ext cx="10570464" cy="216789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137_1#85977d100?vcp=1&amp;vop=1&amp;pid=f8b7e219d&amp;color=0,55,96&amp;vtp=1&amp;bbb=1"/>
              <p:cNvSpPr>
                <a:spLocks noRot="1" noChangeAspect="1" noMove="1" noResize="1" noEditPoints="1" noAdjustHandles="1" noChangeArrowheads="1" noChangeShapeType="1" noTextEdit="1"/>
              </p:cNvSpPr>
              <p:nvPr/>
            </p:nvSpPr>
            <p:spPr>
              <a:xfrm>
                <a:off x="502920" y="3651236"/>
                <a:ext cx="10570464" cy="2167890"/>
              </a:xfrm>
              <a:prstGeom prst="rect">
                <a:avLst/>
              </a:prstGeom>
              <a:blipFill>
                <a:blip r:embed="rId7"/>
                <a:stretch>
                  <a:fillRect l="-1384" b="-33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animEffect transition="in" filter="fade">
                                      <p:cBhvr>
                                        <p:cTn id="44" dur="500"/>
                                        <p:tgtEl>
                                          <p:spTgt spid="6">
                                            <p:txEl>
                                              <p:pRg st="3" end="3"/>
                                            </p:txEl>
                                          </p:spTgt>
                                        </p:tgtEl>
                                      </p:cBhvr>
                                    </p:animEffect>
                                    <p:anim calcmode="lin" valueType="num">
                                      <p:cBhvr>
                                        <p:cTn id="4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38_1#cb7d4f13e?vcp=1&amp;vop=1&amp;pid=f8b7e219d&amp;color=0,55,96&amp;vtp=1&amp;bt=1&amp;bbb=1"/>
              <p:cNvSpPr/>
              <p:nvPr/>
            </p:nvSpPr>
            <p:spPr>
              <a:xfrm>
                <a:off x="502920" y="247759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7_BD.138_1#cb7d4f13e?vcp=1&amp;vop=1&amp;pid=f8b7e219d&amp;color=0,55,96&amp;vtp=1&amp;bt=1&amp;bbb=1"/>
              <p:cNvSpPr>
                <a:spLocks noRot="1" noChangeAspect="1" noMove="1" noResize="1" noEditPoints="1" noAdjustHandles="1" noChangeArrowheads="1" noChangeShapeType="1" noTextEdit="1"/>
              </p:cNvSpPr>
              <p:nvPr/>
            </p:nvSpPr>
            <p:spPr>
              <a:xfrm>
                <a:off x="502920" y="2477597"/>
                <a:ext cx="10570464" cy="363665"/>
              </a:xfrm>
              <a:prstGeom prst="rect">
                <a:avLst/>
              </a:prstGeom>
              <a:blipFill>
                <a:blip r:embed="rId3"/>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39_1#cb7d4f13e?vcp=1&amp;vop=1&amp;pid=f8b7e219d&amp;color=0,55,96&amp;vtp=1&amp;bbb=1"/>
              <p:cNvSpPr/>
              <p:nvPr/>
            </p:nvSpPr>
            <p:spPr>
              <a:xfrm>
                <a:off x="502920" y="2849707"/>
                <a:ext cx="10570464" cy="155162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33</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39_1#cb7d4f13e?vcp=1&amp;vop=1&amp;pid=f8b7e219d&amp;color=0,55,96&amp;vtp=1&amp;bbb=1"/>
              <p:cNvSpPr>
                <a:spLocks noRot="1" noChangeAspect="1" noMove="1" noResize="1" noEditPoints="1" noAdjustHandles="1" noChangeArrowheads="1" noChangeShapeType="1" noTextEdit="1"/>
              </p:cNvSpPr>
              <p:nvPr/>
            </p:nvSpPr>
            <p:spPr>
              <a:xfrm>
                <a:off x="502920" y="2849707"/>
                <a:ext cx="10570464" cy="1551623"/>
              </a:xfrm>
              <a:prstGeom prst="rect">
                <a:avLst/>
              </a:prstGeom>
              <a:blipFill>
                <a:blip r:embed="rId4"/>
                <a:stretch>
                  <a:fillRect l="-1384" b="-50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5_BD#d65bd1249?vcp=1&amp;pid=f079a7d98&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40_1#710a40be4?vaa=1&amp;vcp=1&amp;vop=1&amp;pid=d65bd1249&amp;color=0,55,96&amp;vtp=1&amp;bbb=1"/>
              <p:cNvSpPr/>
              <p:nvPr/>
            </p:nvSpPr>
            <p:spPr>
              <a:xfrm>
                <a:off x="502920" y="1235357"/>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14.（多选）</a:t>
                </a:r>
                <a:r>
                  <a:rPr lang="en-US" altLang="zh-CN" sz="1800" b="0" i="0" dirty="0">
                    <a:solidFill>
                      <a:srgbClr val="003760"/>
                    </a:solidFill>
                    <a:latin typeface="Times New Roman" pitchFamily="34" charset="0"/>
                    <a:ea typeface="微软雅黑" pitchFamily="34" charset="-122"/>
                    <a:cs typeface="Times New Roman" pitchFamily="34" charset="-120"/>
                  </a:rPr>
                  <a:t>下列各式的值是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40_1#710a40be4?vaa=1&amp;vcp=1&amp;vop=1&amp;pid=d65bd1249&amp;color=0,55,96&amp;vtp=1&amp;bbb=1"/>
              <p:cNvSpPr>
                <a:spLocks noRot="1" noChangeAspect="1" noMove="1" noResize="1" noEditPoints="1" noAdjustHandles="1" noChangeArrowheads="1" noChangeShapeType="1" noTextEdit="1"/>
              </p:cNvSpPr>
              <p:nvPr/>
            </p:nvSpPr>
            <p:spPr>
              <a:xfrm>
                <a:off x="502920" y="1235357"/>
                <a:ext cx="10570464" cy="525463"/>
              </a:xfrm>
              <a:prstGeom prst="rect">
                <a:avLst/>
              </a:prstGeom>
              <a:blipFill>
                <a:blip r:embed="rId3"/>
                <a:stretch>
                  <a:fillRect l="-1384" b="-15116"/>
                </a:stretch>
              </a:blipFill>
              <a:ln/>
            </p:spPr>
            <p:txBody>
              <a:bodyPr/>
              <a:lstStyle/>
              <a:p>
                <a:r>
                  <a:rPr lang="zh-CN" altLang="en-US">
                    <a:noFill/>
                  </a:rPr>
                  <a:t> </a:t>
                </a:r>
              </a:p>
            </p:txBody>
          </p:sp>
        </mc:Fallback>
      </mc:AlternateContent>
      <p:sp>
        <p:nvSpPr>
          <p:cNvPr id="4" name="QC_6_AN.142_1#710a40be4.bracket?vaa=1&amp;vcp=1&amp;vop=1&amp;pid=d65bd1249&amp;color=0,55,96&amp;vpa=21&amp;vtp=1&amp;bbb=1"/>
          <p:cNvSpPr/>
          <p:nvPr/>
        </p:nvSpPr>
        <p:spPr>
          <a:xfrm>
            <a:off x="4019233" y="1429350"/>
            <a:ext cx="70802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ABC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40_2#710a40be4.choices?vaa=1&amp;vcp=1&amp;vop=1&amp;pid=d65bd1249&amp;color=0,55,96&amp;vtp=1&amp;bbb=1"/>
              <p:cNvSpPr/>
              <p:nvPr/>
            </p:nvSpPr>
            <p:spPr>
              <a:xfrm>
                <a:off x="502920" y="1761582"/>
                <a:ext cx="10570464" cy="622300"/>
              </a:xfrm>
              <a:prstGeom prst="rect">
                <a:avLst/>
              </a:prstGeom>
              <a:noFill/>
              <a:ln/>
            </p:spPr>
            <p:txBody>
              <a:bodyPr wrap="none" lIns="0" tIns="0" rIns="0" bIns="0" rtlCol="0" anchor="t"/>
              <a:lstStyle/>
              <a:p>
                <a:pPr latinLnBrk="1">
                  <a:lnSpc>
                    <a:spcPts val="4900"/>
                  </a:lnSpc>
                  <a:tabLst>
                    <a:tab pos="2350516" algn="l"/>
                    <a:tab pos="5323332" algn="l"/>
                    <a:tab pos="77754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215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den>
                        </m:f>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m:t>
                        </m:r>
                      </m:e>
                    </m:acc>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40_2#710a40be4.choices?vaa=1&amp;vcp=1&amp;vop=1&amp;pid=d65bd1249&amp;color=0,55,96&amp;vtp=1&amp;bbb=1"/>
              <p:cNvSpPr>
                <a:spLocks noRot="1" noChangeAspect="1" noMove="1" noResize="1" noEditPoints="1" noAdjustHandles="1" noChangeArrowheads="1" noChangeShapeType="1" noTextEdit="1"/>
              </p:cNvSpPr>
              <p:nvPr/>
            </p:nvSpPr>
            <p:spPr>
              <a:xfrm>
                <a:off x="502920" y="1761582"/>
                <a:ext cx="10570464" cy="622300"/>
              </a:xfrm>
              <a:prstGeom prst="rect">
                <a:avLst/>
              </a:prstGeom>
              <a:blipFill>
                <a:blip r:embed="rId4"/>
                <a:stretch>
                  <a:fillRect l="-1384" b="-294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41_1#710a40be4?vaa=1&amp;vcp=1&amp;vop=1&amp;pid=d65bd1249&amp;color=0,55,96&amp;vtp=1&amp;bbb=1"/>
              <p:cNvSpPr/>
              <p:nvPr/>
            </p:nvSpPr>
            <p:spPr>
              <a:xfrm>
                <a:off x="502920" y="2383882"/>
                <a:ext cx="10570464" cy="2602040"/>
              </a:xfrm>
              <a:prstGeom prst="rect">
                <a:avLst/>
              </a:prstGeom>
              <a:noFill/>
              <a:ln/>
            </p:spPr>
            <p:txBody>
              <a:bodyPr wrap="none" lIns="0" tIns="0" rIns="0" bIns="0" rtlCol="0" anchor="t"/>
              <a:lstStyle/>
              <a:p>
                <a:pPr algn="l" latinLnBrk="1">
                  <a:lnSpc>
                    <a:spcPts val="5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，A正确；</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，B正确；</a:t>
                </a:r>
                <a:endParaRPr lang="en-US" altLang="zh-CN" sz="1800" dirty="0">
                  <a:solidFill>
                    <a:srgbClr val="003760"/>
                  </a:solidFill>
                </a:endParaRPr>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m:t>
                            </m:r>
                          </m:num>
                          <m:den>
                            <m:r>
                              <a:rPr lang="en-US" altLang="zh-CN" sz="1800" b="0" i="0">
                                <a:solidFill>
                                  <a:srgbClr val="003760"/>
                                </a:solidFill>
                                <a:latin typeface="Cambria Math" pitchFamily="34" charset="0"/>
                                <a:ea typeface="Cambria Math" pitchFamily="34" charset="-122"/>
                                <a:cs typeface="Cambria Math" pitchFamily="34" charset="-120"/>
                              </a:rPr>
                              <m:t>0+1</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，C正确；</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，D错误.</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ABC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141_1#710a40be4?vaa=1&amp;vcp=1&amp;vop=1&amp;pid=d65bd1249&amp;color=0,55,96&amp;vtp=1&amp;bbb=1"/>
              <p:cNvSpPr>
                <a:spLocks noRot="1" noChangeAspect="1" noMove="1" noResize="1" noEditPoints="1" noAdjustHandles="1" noChangeArrowheads="1" noChangeShapeType="1" noTextEdit="1"/>
              </p:cNvSpPr>
              <p:nvPr/>
            </p:nvSpPr>
            <p:spPr>
              <a:xfrm>
                <a:off x="502920" y="2383882"/>
                <a:ext cx="10570464" cy="2602040"/>
              </a:xfrm>
              <a:prstGeom prst="rect">
                <a:avLst/>
              </a:prstGeom>
              <a:blipFill>
                <a:blip r:embed="rId5"/>
                <a:stretch>
                  <a:fillRect l="-1384" b="-53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4_1#4329bc574?vaa=1&amp;vcp=1&amp;vop=1&amp;pid=d65bd1249&amp;color=0,55,96&amp;vtp=1&amp;bt=1&amp;bbb=1"/>
              <p:cNvSpPr/>
              <p:nvPr/>
            </p:nvSpPr>
            <p:spPr>
              <a:xfrm>
                <a:off x="502920" y="227363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15.（多选）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BD.144_1#4329bc574?vaa=1&amp;vcp=1&amp;vop=1&amp;pid=d65bd1249&amp;color=0,55,96&amp;vtp=1&amp;bt=1&amp;bbb=1"/>
              <p:cNvSpPr>
                <a:spLocks noRot="1" noChangeAspect="1" noMove="1" noResize="1" noEditPoints="1" noAdjustHandles="1" noChangeArrowheads="1" noChangeShapeType="1" noTextEdit="1"/>
              </p:cNvSpPr>
              <p:nvPr/>
            </p:nvSpPr>
            <p:spPr>
              <a:xfrm>
                <a:off x="502920" y="2273635"/>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44_2#4329bc574.choices?vaa=1&amp;vcp=1&amp;vop=1&amp;pid=d65bd1249&amp;color=0,55,96&amp;vtp=1&amp;bbb=1"/>
              <p:cNvSpPr/>
              <p:nvPr/>
            </p:nvSpPr>
            <p:spPr>
              <a:xfrm>
                <a:off x="502920" y="2644222"/>
                <a:ext cx="10570464" cy="1878521"/>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图象的一条对称轴</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的图象可由函数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的图象向右平移</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个单位后得到</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，恒有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4_2#4329bc574.choices?vaa=1&amp;vcp=1&amp;vop=1&amp;pid=d65bd1249&amp;color=0,55,96&amp;vtp=1&amp;bbb=1"/>
              <p:cNvSpPr>
                <a:spLocks noRot="1" noChangeAspect="1" noMove="1" noResize="1" noEditPoints="1" noAdjustHandles="1" noChangeArrowheads="1" noChangeShapeType="1" noTextEdit="1"/>
              </p:cNvSpPr>
              <p:nvPr/>
            </p:nvSpPr>
            <p:spPr>
              <a:xfrm>
                <a:off x="502920" y="2644222"/>
                <a:ext cx="10570464" cy="1878521"/>
              </a:xfrm>
              <a:prstGeom prst="rect">
                <a:avLst/>
              </a:prstGeom>
              <a:blipFill>
                <a:blip r:embed="rId4"/>
                <a:stretch>
                  <a:fillRect l="-1384" b="-4221"/>
                </a:stretch>
              </a:blipFill>
              <a:ln/>
            </p:spPr>
            <p:txBody>
              <a:bodyPr/>
              <a:lstStyle/>
              <a:p>
                <a:r>
                  <a:rPr lang="zh-CN" altLang="en-US">
                    <a:noFill/>
                  </a:rPr>
                  <a:t> </a:t>
                </a:r>
              </a:p>
            </p:txBody>
          </p:sp>
        </mc:Fallback>
      </mc:AlternateContent>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46_1#4329bc574?vaa=1&amp;vcp=1&amp;vop=1&amp;pid=d65bd1249&amp;color=0,55,96&amp;vtp=1&amp;bt=1&amp;bbb=1&amp;hb=1"/>
              <p:cNvSpPr/>
              <p:nvPr/>
            </p:nvSpPr>
            <p:spPr>
              <a:xfrm>
                <a:off x="502920" y="1044562"/>
                <a:ext cx="10570464" cy="42276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函</a:t>
                </a:r>
                <a:r>
                  <a:rPr lang="en-US" altLang="zh-CN" sz="1800" b="0" i="0">
                    <a:solidFill>
                      <a:srgbClr val="003760"/>
                    </a:solidFill>
                    <a:latin typeface="Times New Roman" pitchFamily="34" charset="0"/>
                    <a:ea typeface="微软雅黑" pitchFamily="34" charset="-122"/>
                    <a:cs typeface="Times New Roman" pitchFamily="34" charset="-120"/>
                  </a:rPr>
                  <a:t>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上单调递增，故A正确；</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显</a:t>
                </a:r>
                <a:r>
                  <a:rPr lang="en-US" altLang="zh-CN" sz="1800" b="0" i="0">
                    <a:solidFill>
                      <a:srgbClr val="003760"/>
                    </a:solidFill>
                    <a:latin typeface="Times New Roman" pitchFamily="34" charset="0"/>
                    <a:ea typeface="微软雅黑" pitchFamily="34" charset="-122"/>
                    <a:cs typeface="Times New Roman" pitchFamily="34" charset="-120"/>
                  </a:rPr>
                  <a:t>然直线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图象的一条对称轴，故B正确；</a:t>
                </a:r>
                <a:endParaRPr lang="en-US" altLang="zh-CN" sz="1800" dirty="0"/>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将</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的图象向右平移</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个单位后得到函数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错误；</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b="0" i="0" dirty="0">
                    <a:solidFill>
                      <a:srgbClr val="003760"/>
                    </a:solidFill>
                    <a:latin typeface="Times New Roman" pitchFamily="34" charset="0"/>
                    <a:ea typeface="微软雅黑" pitchFamily="34" charset="-122"/>
                    <a:cs typeface="Times New Roman" pitchFamily="34" charset="-120"/>
                  </a:rPr>
                  <a:t>D正确.故选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46_1#4329bc574?vaa=1&amp;vcp=1&amp;vop=1&amp;pid=d65bd1249&amp;color=0,55,96&amp;vtp=1&amp;bt=1&amp;bbb=1&amp;hb=1"/>
              <p:cNvSpPr>
                <a:spLocks noRot="1" noChangeAspect="1" noMove="1" noResize="1" noEditPoints="1" noAdjustHandles="1" noChangeArrowheads="1" noChangeShapeType="1" noTextEdit="1"/>
              </p:cNvSpPr>
              <p:nvPr/>
            </p:nvSpPr>
            <p:spPr>
              <a:xfrm>
                <a:off x="502920" y="1044562"/>
                <a:ext cx="10570464" cy="4227640"/>
              </a:xfrm>
              <a:prstGeom prst="rect">
                <a:avLst/>
              </a:prstGeom>
              <a:blipFill>
                <a:blip r:embed="rId3"/>
                <a:stretch>
                  <a:fillRect l="-1384" r="-461" b="-3314"/>
                </a:stretch>
              </a:blipFill>
              <a:ln/>
            </p:spPr>
            <p:txBody>
              <a:bodyPr/>
              <a:lstStyle/>
              <a:p>
                <a:r>
                  <a:rPr lang="zh-CN" altLang="en-US">
                    <a:noFill/>
                  </a:rPr>
                  <a:t> </a:t>
                </a:r>
              </a:p>
            </p:txBody>
          </p:sp>
        </mc:Fallback>
      </mc:AlternateContent>
      <p:sp>
        <p:nvSpPr>
          <p:cNvPr id="3" name="QC_6_AN.147_1#4329bc574?vaa=1&amp;vcp=1&amp;vop=1&amp;pid=d65bd1249&amp;color=0,55,96&amp;vtp=1&amp;bbb=1"/>
          <p:cNvSpPr/>
          <p:nvPr/>
        </p:nvSpPr>
        <p:spPr>
          <a:xfrm>
            <a:off x="502920" y="5274489"/>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ABD</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8_1#88a83f1fc?vaa=1&amp;vcp=1&amp;vop=1&amp;pid=d65bd1249&amp;color=0,55,96&amp;vtp=1&amp;bt=1&amp;bbb=1&amp;hb=1"/>
              <p:cNvSpPr/>
              <p:nvPr/>
            </p:nvSpPr>
            <p:spPr>
              <a:xfrm>
                <a:off x="502920" y="2037162"/>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16.（多选）</a:t>
                </a:r>
                <a:r>
                  <a:rPr lang="en-US" altLang="zh-CN" sz="1800" b="0" i="0" dirty="0">
                    <a:solidFill>
                      <a:srgbClr val="003760"/>
                    </a:solidFill>
                    <a:latin typeface="仿宋" pitchFamily="34" charset="0"/>
                    <a:ea typeface="仿宋" pitchFamily="34" charset="-122"/>
                    <a:cs typeface="仿宋" pitchFamily="34" charset="-120"/>
                  </a:rPr>
                  <a:t>[吉林部分学校2025高一期末]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如图，在扇形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中，半径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，圆心角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𝑃𝑂𝑄</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是弧</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𝑃𝑄</m:t>
                    </m:r>
                  </m:oMath>
                </a14:m>
                <a:r>
                  <a:rPr lang="en-US" altLang="zh-CN" b="0" i="0" dirty="0">
                    <a:solidFill>
                      <a:srgbClr val="003760"/>
                    </a:solidFill>
                    <a:latin typeface="Times New Roman" pitchFamily="34" charset="0"/>
                    <a:ea typeface="微软雅黑" pitchFamily="34" charset="-122"/>
                    <a:cs typeface="Times New Roman" pitchFamily="34" charset="-120"/>
                  </a:rPr>
                  <a:t>上的动点（不与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𝑃</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𝑄</m:t>
                    </m:r>
                  </m:oMath>
                </a14:m>
                <a:r>
                  <a:rPr lang="en-US" altLang="zh-CN" b="0" i="0" dirty="0">
                    <a:solidFill>
                      <a:srgbClr val="003760"/>
                    </a:solidFill>
                    <a:latin typeface="Times New Roman" pitchFamily="34" charset="0"/>
                    <a:ea typeface="微软雅黑" pitchFamily="34" charset="-122"/>
                    <a:cs typeface="Times New Roman" pitchFamily="34" charset="-120"/>
                  </a:rPr>
                  <a:t>两点重合），矩形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𝐴𝐵𝐶𝐷</m:t>
                    </m:r>
                  </m:oMath>
                </a14:m>
                <a:r>
                  <a:rPr lang="en-US" altLang="zh-CN" b="0" i="0" dirty="0">
                    <a:solidFill>
                      <a:srgbClr val="003760"/>
                    </a:solidFill>
                    <a:latin typeface="Times New Roman" pitchFamily="34" charset="0"/>
                    <a:ea typeface="微软雅黑" pitchFamily="34" charset="-122"/>
                    <a:cs typeface="Times New Roman" pitchFamily="34" charset="-120"/>
                  </a:rPr>
                  <a:t>内接于扇形.记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𝑃𝑂𝐶</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则下列说法正确的有(</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148_1#88a83f1fc?vaa=1&amp;vcp=1&amp;vop=1&amp;pid=d65bd1249&amp;color=0,55,96&amp;vtp=1&amp;bt=1&amp;bbb=1&amp;hb=1"/>
              <p:cNvSpPr>
                <a:spLocks noRot="1" noChangeAspect="1" noMove="1" noResize="1" noEditPoints="1" noAdjustHandles="1" noChangeArrowheads="1" noChangeShapeType="1" noTextEdit="1"/>
              </p:cNvSpPr>
              <p:nvPr/>
            </p:nvSpPr>
            <p:spPr>
              <a:xfrm>
                <a:off x="502920" y="2037162"/>
                <a:ext cx="10570464" cy="909955"/>
              </a:xfrm>
              <a:prstGeom prst="rect">
                <a:avLst/>
              </a:prstGeom>
              <a:blipFill>
                <a:blip r:embed="rId3"/>
                <a:stretch>
                  <a:fillRect l="-1384" r="-1903" b="-16107"/>
                </a:stretch>
              </a:blipFill>
              <a:ln/>
            </p:spPr>
            <p:txBody>
              <a:bodyPr/>
              <a:lstStyle/>
              <a:p>
                <a:r>
                  <a:rPr lang="zh-CN" altLang="en-US">
                    <a:noFill/>
                  </a:rPr>
                  <a:t> </a:t>
                </a:r>
              </a:p>
            </p:txBody>
          </p:sp>
        </mc:Fallback>
      </mc:AlternateContent>
      <p:pic>
        <p:nvPicPr>
          <p:cNvPr id="4" name="QC_6_BD.148_2#88a83f1fc?htil=3&amp;vaa=1&amp;vcp=1&amp;vop=1&amp;pid=d65bd1249&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307751" y="3074625"/>
            <a:ext cx="1453896" cy="9875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148_3#88a83f1fc.choices?htil=3&amp;vaa=1&amp;vcp=1&amp;vop=1&amp;pid=d65bd1249&amp;color=0,55,96&amp;vtp=1&amp;bbb=1"/>
              <p:cNvSpPr/>
              <p:nvPr/>
            </p:nvSpPr>
            <p:spPr>
              <a:xfrm>
                <a:off x="502920" y="2947625"/>
                <a:ext cx="8979408" cy="1909318"/>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弧</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的长为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的面积的最大值为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48_3#88a83f1fc.choices?htil=3&amp;vaa=1&amp;vcp=1&amp;vop=1&amp;pid=d65bd1249&amp;color=0,55,96&amp;vtp=1&amp;bbb=1"/>
              <p:cNvSpPr>
                <a:spLocks noRot="1" noChangeAspect="1" noMove="1" noResize="1" noEditPoints="1" noAdjustHandles="1" noChangeArrowheads="1" noChangeShapeType="1" noTextEdit="1"/>
              </p:cNvSpPr>
              <p:nvPr/>
            </p:nvSpPr>
            <p:spPr>
              <a:xfrm>
                <a:off x="502920" y="2947625"/>
                <a:ext cx="8979408" cy="1909318"/>
              </a:xfrm>
              <a:prstGeom prst="rect">
                <a:avLst/>
              </a:prstGeom>
              <a:blipFill>
                <a:blip r:embed="rId5"/>
                <a:stretch>
                  <a:fillRect l="-1629" b="-4153"/>
                </a:stretch>
              </a:blipFill>
              <a:ln/>
            </p:spPr>
            <p:txBody>
              <a:bodyPr/>
              <a:lstStyle/>
              <a:p>
                <a:r>
                  <a:rPr lang="zh-CN" altLang="en-US">
                    <a:noFill/>
                  </a:rPr>
                  <a:t> </a:t>
                </a:r>
              </a:p>
            </p:txBody>
          </p:sp>
        </mc:Fallback>
      </mc:AlternateContent>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0_1#88a83f1fc?vaa=1&amp;vcp=1&amp;vop=1&amp;pid=d65bd1249&amp;color=0,55,96&amp;vtp=1&amp;bt=1&amp;bbb=1&amp;hb=1"/>
              <p:cNvSpPr/>
              <p:nvPr/>
            </p:nvSpPr>
            <p:spPr>
              <a:xfrm>
                <a:off x="502920" y="792000"/>
                <a:ext cx="10570464" cy="509378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对于A,由题意知，在扇形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中，半径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，圆心角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𝑃𝑂𝑄</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，故弧</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的长为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正确</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，B错误；</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C,在</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Rt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Rt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𝑂𝐴𝐷</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Times New Roman" pitchFamily="34" charset="0"/>
                    <a:ea typeface="微软雅黑" pitchFamily="34" charset="-122"/>
                    <a:cs typeface="Times New Roman" pitchFamily="34" charset="-120"/>
                  </a:rPr>
                  <a:t>,则矩形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的面积</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，C正确；</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D,由C的分析可知,矩形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4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oMath>
                </a14:m>
                <a:r>
                  <a:rPr lang="en-US" altLang="zh-CN" b="0" i="0" dirty="0">
                    <a:solidFill>
                      <a:srgbClr val="003760"/>
                    </a:solidFill>
                    <a:latin typeface="Times New Roman" pitchFamily="34" charset="0"/>
                    <a:ea typeface="微软雅黑" pitchFamily="34" charset="-122"/>
                    <a:cs typeface="Times New Roman" pitchFamily="34" charset="-120"/>
                  </a:rPr>
                  <a:t>时，矩形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𝐴𝐵𝐶𝐷</m:t>
                    </m:r>
                  </m:oMath>
                </a14:m>
                <a:r>
                  <a:rPr lang="en-US" altLang="zh-CN" b="0" i="0" dirty="0">
                    <a:solidFill>
                      <a:srgbClr val="003760"/>
                    </a:solidFill>
                    <a:latin typeface="Times New Roman" pitchFamily="34" charset="0"/>
                    <a:ea typeface="微软雅黑" pitchFamily="34" charset="-122"/>
                    <a:cs typeface="Times New Roman" pitchFamily="34" charset="-120"/>
                  </a:rPr>
                  <a:t>的面积取最大值</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，D正确，故选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50_1#88a83f1fc?vaa=1&amp;vcp=1&amp;vop=1&amp;pid=d65bd1249&amp;color=0,55,96&amp;vtp=1&amp;bt=1&amp;bbb=1&amp;hb=1"/>
              <p:cNvSpPr>
                <a:spLocks noRot="1" noChangeAspect="1" noMove="1" noResize="1" noEditPoints="1" noAdjustHandles="1" noChangeArrowheads="1" noChangeShapeType="1" noTextEdit="1"/>
              </p:cNvSpPr>
              <p:nvPr/>
            </p:nvSpPr>
            <p:spPr>
              <a:xfrm>
                <a:off x="502920" y="792000"/>
                <a:ext cx="10570464" cy="5093780"/>
              </a:xfrm>
              <a:prstGeom prst="rect">
                <a:avLst/>
              </a:prstGeom>
              <a:blipFill>
                <a:blip r:embed="rId3"/>
                <a:stretch>
                  <a:fillRect l="-1384" r="-173" b="-1555"/>
                </a:stretch>
              </a:blipFill>
              <a:ln/>
            </p:spPr>
            <p:txBody>
              <a:bodyPr/>
              <a:lstStyle/>
              <a:p>
                <a:r>
                  <a:rPr lang="zh-CN" altLang="en-US">
                    <a:noFill/>
                  </a:rPr>
                  <a:t> </a:t>
                </a:r>
              </a:p>
            </p:txBody>
          </p:sp>
        </mc:Fallback>
      </mc:AlternateContent>
      <p:sp>
        <p:nvSpPr>
          <p:cNvPr id="3" name="QC_6_AN.151_1#88a83f1fc?vaa=1&amp;vcp=1&amp;vop=1&amp;pid=d65bd1249&amp;color=0,55,96&amp;vtp=1&amp;bbb=1"/>
          <p:cNvSpPr/>
          <p:nvPr/>
        </p:nvSpPr>
        <p:spPr>
          <a:xfrm>
            <a:off x="502920" y="5832886"/>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ACD</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
                                            <p:bg/>
                                          </p:spTgt>
                                        </p:tgtEl>
                                        <p:attrNameLst>
                                          <p:attrName>style.visibility</p:attrName>
                                        </p:attrNameLst>
                                      </p:cBhvr>
                                      <p:to>
                                        <p:strVal val="visible"/>
                                      </p:to>
                                    </p:set>
                                    <p:animEffect transition="in" filter="fade">
                                      <p:cBhvr>
                                        <p:cTn id="69" dur="500"/>
                                        <p:tgtEl>
                                          <p:spTgt spid="3">
                                            <p:bg/>
                                          </p:spTgt>
                                        </p:tgtEl>
                                      </p:cBhvr>
                                    </p:animEffect>
                                    <p:anim calcmode="lin" valueType="num">
                                      <p:cBhvr>
                                        <p:cTn id="70" dur="500" fill="hold"/>
                                        <p:tgtEl>
                                          <p:spTgt spid="3">
                                            <p:bg/>
                                          </p:spTgt>
                                        </p:tgtEl>
                                        <p:attrNameLst>
                                          <p:attrName>ppt_x</p:attrName>
                                        </p:attrNameLst>
                                      </p:cBhvr>
                                      <p:tavLst>
                                        <p:tav tm="0">
                                          <p:val>
                                            <p:strVal val="#ppt_x"/>
                                          </p:val>
                                        </p:tav>
                                        <p:tav tm="100000">
                                          <p:val>
                                            <p:strVal val="#ppt_x"/>
                                          </p:val>
                                        </p:tav>
                                      </p:tavLst>
                                    </p:anim>
                                    <p:anim calcmode="lin" valueType="num">
                                      <p:cBhvr>
                                        <p:cTn id="71" dur="500" fill="hold"/>
                                        <p:tgtEl>
                                          <p:spTgt spid="3">
                                            <p:bg/>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
                                            <p:txEl>
                                              <p:pRg st="0" end="0"/>
                                            </p:txEl>
                                          </p:spTgt>
                                        </p:tgtEl>
                                        <p:attrNameLst>
                                          <p:attrName>style.visibility</p:attrName>
                                        </p:attrNameLst>
                                      </p:cBhvr>
                                      <p:to>
                                        <p:strVal val="visible"/>
                                      </p:to>
                                    </p:set>
                                    <p:animEffect transition="in" filter="fade">
                                      <p:cBhvr>
                                        <p:cTn id="74" dur="500"/>
                                        <p:tgtEl>
                                          <p:spTgt spid="3">
                                            <p:txEl>
                                              <p:pRg st="0" end="0"/>
                                            </p:txEl>
                                          </p:spTgt>
                                        </p:tgtEl>
                                      </p:cBhvr>
                                    </p:animEffect>
                                    <p:anim calcmode="lin" valueType="num">
                                      <p:cBhvr>
                                        <p:cTn id="7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f74f94344?vcp=1&amp;pid=0de24c8a6&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f74f94344?vcp=1&amp;pid=0de24c8a6&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f043cc8fd?vcp=1&amp;pid=f74f94344&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二倍角的正弦、余弦、正切公式</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重点</a:t>
            </a:r>
            <a:endParaRPr lang="en-US" altLang="zh-CN" sz="20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0e852e5e3?vcp=1&amp;pid=0de24c8a6&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0e852e5e3?vcp=1&amp;pid=0de24c8a6&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968c9e3cb?vcp=1&amp;pid=0e852e5e3&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二倍角公式的变形及应用</a:t>
            </a:r>
            <a:endParaRPr lang="en-US" altLang="zh-CN" sz="2000" dirty="0"/>
          </a:p>
        </p:txBody>
      </p:sp>
      <p:sp>
        <p:nvSpPr>
          <p:cNvPr id="5" name="QO_6_BD.1_1#6c9c3caaa?vcp=1&amp;vop=1&amp;pid=968c9e3cb&amp;color=0,55,96&amp;vtp=1&amp;bbb=1"/>
          <p:cNvSpPr/>
          <p:nvPr/>
        </p:nvSpPr>
        <p:spPr>
          <a:xfrm>
            <a:off x="502920" y="18782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利用倍角公式求下列各式的值.</a:t>
            </a:r>
            <a:endParaRPr lang="en-US" altLang="zh-CN" sz="1800" dirty="0"/>
          </a:p>
        </p:txBody>
      </p:sp>
      <mc:AlternateContent xmlns:mc="http://schemas.openxmlformats.org/markup-compatibility/2006" xmlns:a14="http://schemas.microsoft.com/office/drawing/2010/main">
        <mc:Choice Requires="a14">
          <p:sp>
            <p:nvSpPr>
              <p:cNvPr id="6" name="QO_7_BD.2_1#2b49e8ad6?vcp=1&amp;vop=1&amp;pid=6c9c3caaa&amp;color=0,55,96&amp;vtp=1&amp;bbb=1"/>
              <p:cNvSpPr/>
              <p:nvPr/>
            </p:nvSpPr>
            <p:spPr>
              <a:xfrm>
                <a:off x="502920" y="2246912"/>
                <a:ext cx="10570464" cy="549085"/>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BD.2_1#2b49e8ad6?vcp=1&amp;vop=1&amp;pid=6c9c3caaa&amp;color=0,55,96&amp;vtp=1&amp;bbb=1"/>
              <p:cNvSpPr>
                <a:spLocks noRot="1" noChangeAspect="1" noMove="1" noResize="1" noEditPoints="1" noAdjustHandles="1" noChangeArrowheads="1" noChangeShapeType="1" noTextEdit="1"/>
              </p:cNvSpPr>
              <p:nvPr/>
            </p:nvSpPr>
            <p:spPr>
              <a:xfrm>
                <a:off x="502920" y="2246912"/>
                <a:ext cx="10570464" cy="549085"/>
              </a:xfrm>
              <a:prstGeom prst="rect">
                <a:avLst/>
              </a:prstGeom>
              <a:blipFill>
                <a:blip r:embed="rId4"/>
                <a:stretch>
                  <a:fillRect l="-1384"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3_1#2b49e8ad6?vcp=1&amp;vop=1&amp;pid=6c9c3caaa&amp;color=0,55,96&amp;vtp=1&amp;bbb=1"/>
              <p:cNvSpPr/>
              <p:nvPr/>
            </p:nvSpPr>
            <p:spPr>
              <a:xfrm>
                <a:off x="502920" y="2797076"/>
                <a:ext cx="10570464" cy="47148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3_1#2b49e8ad6?vcp=1&amp;vop=1&amp;pid=6c9c3caaa&amp;color=0,55,96&amp;vtp=1&amp;bbb=1"/>
              <p:cNvSpPr>
                <a:spLocks noRot="1" noChangeAspect="1" noMove="1" noResize="1" noEditPoints="1" noAdjustHandles="1" noChangeArrowheads="1" noChangeShapeType="1" noTextEdit="1"/>
              </p:cNvSpPr>
              <p:nvPr/>
            </p:nvSpPr>
            <p:spPr>
              <a:xfrm>
                <a:off x="502920" y="2797076"/>
                <a:ext cx="10570464" cy="471488"/>
              </a:xfrm>
              <a:prstGeom prst="rect">
                <a:avLst/>
              </a:prstGeom>
              <a:blipFill>
                <a:blip r:embed="rId5"/>
                <a:stretch>
                  <a:fillRect l="-1384" b="-16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BD.4_1#5ba286664?vcp=1&amp;vop=1&amp;pid=6c9c3caaa&amp;color=0,55,96&amp;vtp=1&amp;bbb=1"/>
              <p:cNvSpPr/>
              <p:nvPr/>
            </p:nvSpPr>
            <p:spPr>
              <a:xfrm>
                <a:off x="502920" y="3279676"/>
                <a:ext cx="10570464" cy="459423"/>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8" name="QO_7_BD.4_1#5ba286664?vcp=1&amp;vop=1&amp;pid=6c9c3caaa&amp;color=0,55,96&amp;vtp=1&amp;bbb=1"/>
              <p:cNvSpPr>
                <a:spLocks noRot="1" noChangeAspect="1" noMove="1" noResize="1" noEditPoints="1" noAdjustHandles="1" noChangeArrowheads="1" noChangeShapeType="1" noTextEdit="1"/>
              </p:cNvSpPr>
              <p:nvPr/>
            </p:nvSpPr>
            <p:spPr>
              <a:xfrm>
                <a:off x="502920" y="3279676"/>
                <a:ext cx="10570464" cy="459423"/>
              </a:xfrm>
              <a:prstGeom prst="rect">
                <a:avLst/>
              </a:prstGeom>
              <a:blipFill>
                <a:blip r:embed="rId6"/>
                <a:stretch>
                  <a:fillRect l="-1384" b="-18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O_7_AN.5_1#5ba286664?vcp=1&amp;vop=1&amp;pid=6c9c3caaa&amp;color=0,55,96&amp;vtp=1&amp;bbb=1"/>
              <p:cNvSpPr/>
              <p:nvPr/>
            </p:nvSpPr>
            <p:spPr>
              <a:xfrm>
                <a:off x="502920" y="3747544"/>
                <a:ext cx="10570464" cy="5262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9" name="QO_7_AN.5_1#5ba286664?vcp=1&amp;vop=1&amp;pid=6c9c3caaa&amp;color=0,55,96&amp;vtp=1&amp;bbb=1"/>
              <p:cNvSpPr>
                <a:spLocks noRot="1" noChangeAspect="1" noMove="1" noResize="1" noEditPoints="1" noAdjustHandles="1" noChangeArrowheads="1" noChangeShapeType="1" noTextEdit="1"/>
              </p:cNvSpPr>
              <p:nvPr/>
            </p:nvSpPr>
            <p:spPr>
              <a:xfrm>
                <a:off x="502920" y="3747544"/>
                <a:ext cx="10570464" cy="526288"/>
              </a:xfrm>
              <a:prstGeom prst="rect">
                <a:avLst/>
              </a:prstGeom>
              <a:blipFill>
                <a:blip r:embed="rId7"/>
                <a:stretch>
                  <a:fillRect l="-1384" b="-15116"/>
                </a:stretch>
              </a:blipFill>
              <a:ln/>
            </p:spPr>
            <p:txBody>
              <a:bodyPr/>
              <a:lstStyle/>
              <a:p>
                <a:r>
                  <a:rPr lang="zh-CN" altLang="en-US">
                    <a:noFill/>
                  </a:rPr>
                  <a:t> </a:t>
                </a:r>
              </a:p>
            </p:txBody>
          </p:sp>
        </mc:Fallback>
      </mc:AlternateContent>
      <p:sp>
        <p:nvSpPr>
          <p:cNvPr id="10" name="P_6_BD#8e407dd72?vcp=1&amp;pid=968c9e3cb&amp;color=0,55,96&amp;vtp=1&amp;bbb=1&amp;hb=1"/>
          <p:cNvSpPr/>
          <p:nvPr/>
        </p:nvSpPr>
        <p:spPr>
          <a:xfrm>
            <a:off x="502920" y="4277007"/>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解决此类问题，可根据所求式子的结构特征、角的特征</a:t>
            </a:r>
            <a:r>
              <a:rPr lang="en-US" altLang="zh-CN" sz="1800" b="0" i="0">
                <a:solidFill>
                  <a:srgbClr val="003760"/>
                </a:solidFill>
                <a:latin typeface="Times New Roman" pitchFamily="34" charset="0"/>
                <a:ea typeface="微软雅黑" pitchFamily="34" charset="-122"/>
                <a:cs typeface="Times New Roman" pitchFamily="34" charset="-120"/>
              </a:rPr>
              <a:t>、函数名称间的关系选择恰当的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二倍角公式及其变形公式</a:t>
            </a:r>
            <a:r>
              <a:rPr lang="en-US" altLang="zh-CN" sz="1800" b="0" i="0" dirty="0">
                <a:solidFill>
                  <a:srgbClr val="003760"/>
                </a:solidFill>
                <a:latin typeface="Times New Roman" pitchFamily="34" charset="0"/>
                <a:ea typeface="微软雅黑" pitchFamily="34" charset="-122"/>
                <a:cs typeface="Times New Roman" pitchFamily="34" charset="-120"/>
              </a:rPr>
              <a:t>、诱导公式等，统一角和函数名称，采用约分、通分、开方、</a:t>
            </a:r>
            <a:r>
              <a:rPr lang="en-US" altLang="zh-CN" sz="1800" b="0" i="0">
                <a:solidFill>
                  <a:srgbClr val="003760"/>
                </a:solidFill>
                <a:latin typeface="Times New Roman" pitchFamily="34" charset="0"/>
                <a:ea typeface="微软雅黑" pitchFamily="34" charset="-122"/>
                <a:cs typeface="Times New Roman" pitchFamily="34" charset="-120"/>
              </a:rPr>
              <a:t>化为特殊角等方法，</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求出式子的值</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bg/>
                                          </p:spTgt>
                                        </p:tgtEl>
                                        <p:attrNameLst>
                                          <p:attrName>style.visibility</p:attrName>
                                        </p:attrNameLst>
                                      </p:cBhvr>
                                      <p:to>
                                        <p:strVal val="visible"/>
                                      </p:to>
                                    </p:set>
                                    <p:animEffect transition="in" filter="fade">
                                      <p:cBhvr>
                                        <p:cTn id="19" dur="500"/>
                                        <p:tgtEl>
                                          <p:spTgt spid="9">
                                            <p:bg/>
                                          </p:spTgt>
                                        </p:tgtEl>
                                      </p:cBhvr>
                                    </p:animEffect>
                                    <p:anim calcmode="lin" valueType="num">
                                      <p:cBhvr>
                                        <p:cTn id="20" dur="500" fill="hold"/>
                                        <p:tgtEl>
                                          <p:spTgt spid="9">
                                            <p:bg/>
                                          </p:spTgt>
                                        </p:tgtEl>
                                        <p:attrNameLst>
                                          <p:attrName>ppt_x</p:attrName>
                                        </p:attrNameLst>
                                      </p:cBhvr>
                                      <p:tavLst>
                                        <p:tav tm="0">
                                          <p:val>
                                            <p:strVal val="#ppt_x"/>
                                          </p:val>
                                        </p:tav>
                                        <p:tav tm="100000">
                                          <p:val>
                                            <p:strVal val="#ppt_x"/>
                                          </p:val>
                                        </p:tav>
                                      </p:tavLst>
                                    </p:anim>
                                    <p:anim calcmode="lin" valueType="num">
                                      <p:cBhvr>
                                        <p:cTn id="21" dur="500" fill="hold"/>
                                        <p:tgtEl>
                                          <p:spTgt spid="9">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anim calcmode="lin" valueType="num">
                                      <p:cBhvr>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C_4#ad291f375?vcp=1&amp;pid=0de24c8a6&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ad291f375?vcp=1&amp;pid=0de24c8a6&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2e28b9744?vcp=1&amp;pid=ad291f375&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利用二倍角公式给角求值</a:t>
            </a:r>
            <a:endParaRPr lang="en-US" altLang="zh-CN" sz="2000" dirty="0"/>
          </a:p>
        </p:txBody>
      </p:sp>
      <p:sp>
        <p:nvSpPr>
          <p:cNvPr id="5" name="QO_6_BD.6_1#84d97dcd1?vcp=1&amp;vop=1&amp;pid=2e28b9744&amp;color=0,55,96&amp;vtp=1&amp;bbb=1"/>
          <p:cNvSpPr/>
          <p:nvPr/>
        </p:nvSpPr>
        <p:spPr>
          <a:xfrm>
            <a:off x="502920" y="17766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求下列各式的值：</a:t>
            </a:r>
            <a:endParaRPr lang="en-US" altLang="zh-CN" sz="1800" dirty="0"/>
          </a:p>
        </p:txBody>
      </p:sp>
      <mc:AlternateContent xmlns:mc="http://schemas.openxmlformats.org/markup-compatibility/2006" xmlns:a14="http://schemas.microsoft.com/office/drawing/2010/main">
        <mc:Choice Requires="a14">
          <p:sp>
            <p:nvSpPr>
              <p:cNvPr id="6" name="QO_7_BD.7_1#54351a98f?vcp=1&amp;vop=1&amp;pid=84d97dcd1&amp;color=0,55,96&amp;vtp=1&amp;bbb=1"/>
              <p:cNvSpPr/>
              <p:nvPr/>
            </p:nvSpPr>
            <p:spPr>
              <a:xfrm>
                <a:off x="502920" y="2187285"/>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BD.7_1#54351a98f?vcp=1&amp;vop=1&amp;pid=84d97dcd1&amp;color=0,55,96&amp;vtp=1&amp;bbb=1"/>
              <p:cNvSpPr>
                <a:spLocks noRot="1" noChangeAspect="1" noMove="1" noResize="1" noEditPoints="1" noAdjustHandles="1" noChangeArrowheads="1" noChangeShapeType="1" noTextEdit="1"/>
              </p:cNvSpPr>
              <p:nvPr/>
            </p:nvSpPr>
            <p:spPr>
              <a:xfrm>
                <a:off x="502920" y="2187285"/>
                <a:ext cx="10570464" cy="360680"/>
              </a:xfrm>
              <a:prstGeom prst="rect">
                <a:avLst/>
              </a:prstGeom>
              <a:blipFill>
                <a:blip r:embed="rId4"/>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8_1#54351a98f?vcp=1&amp;vop=1&amp;pid=84d97dcd1&amp;color=0,55,96&amp;vtp=1&amp;bbb=1"/>
              <p:cNvSpPr/>
              <p:nvPr/>
            </p:nvSpPr>
            <p:spPr>
              <a:xfrm>
                <a:off x="502920" y="2560602"/>
                <a:ext cx="10570464" cy="444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8_1#54351a98f?vcp=1&amp;vop=1&amp;pid=84d97dcd1&amp;color=0,55,96&amp;vtp=1&amp;bbb=1"/>
              <p:cNvSpPr>
                <a:spLocks noRot="1" noChangeAspect="1" noMove="1" noResize="1" noEditPoints="1" noAdjustHandles="1" noChangeArrowheads="1" noChangeShapeType="1" noTextEdit="1"/>
              </p:cNvSpPr>
              <p:nvPr/>
            </p:nvSpPr>
            <p:spPr>
              <a:xfrm>
                <a:off x="502920" y="2560602"/>
                <a:ext cx="10570464" cy="444500"/>
              </a:xfrm>
              <a:prstGeom prst="rect">
                <a:avLst/>
              </a:prstGeom>
              <a:blipFill>
                <a:blip r:embed="rId5"/>
                <a:stretch>
                  <a:fillRect l="-1384" b="-191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BD.9_1#8bf3e6f34?vcp=1&amp;vop=1&amp;pid=84d97dcd1&amp;color=0,55,96&amp;vtp=1&amp;bbb=1"/>
              <p:cNvSpPr/>
              <p:nvPr/>
            </p:nvSpPr>
            <p:spPr>
              <a:xfrm>
                <a:off x="502920" y="3005102"/>
                <a:ext cx="10570464" cy="536131"/>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8" name="QO_7_BD.9_1#8bf3e6f34?vcp=1&amp;vop=1&amp;pid=84d97dcd1&amp;color=0,55,96&amp;vtp=1&amp;bbb=1"/>
              <p:cNvSpPr>
                <a:spLocks noRot="1" noChangeAspect="1" noMove="1" noResize="1" noEditPoints="1" noAdjustHandles="1" noChangeArrowheads="1" noChangeShapeType="1" noTextEdit="1"/>
              </p:cNvSpPr>
              <p:nvPr/>
            </p:nvSpPr>
            <p:spPr>
              <a:xfrm>
                <a:off x="502920" y="3005102"/>
                <a:ext cx="10570464" cy="536131"/>
              </a:xfrm>
              <a:prstGeom prst="rect">
                <a:avLst/>
              </a:prstGeom>
              <a:blipFill>
                <a:blip r:embed="rId6"/>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O_7_AN.10_1#8bf3e6f34?vcp=1&amp;vop=1&amp;pid=84d97dcd1&amp;color=0,55,96&amp;vtp=1&amp;bbb=1"/>
              <p:cNvSpPr/>
              <p:nvPr/>
            </p:nvSpPr>
            <p:spPr>
              <a:xfrm>
                <a:off x="502920" y="3548600"/>
                <a:ext cx="10570464" cy="525907"/>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9" name="QO_7_AN.10_1#8bf3e6f34?vcp=1&amp;vop=1&amp;pid=84d97dcd1&amp;color=0,55,96&amp;vtp=1&amp;bbb=1"/>
              <p:cNvSpPr>
                <a:spLocks noRot="1" noChangeAspect="1" noMove="1" noResize="1" noEditPoints="1" noAdjustHandles="1" noChangeArrowheads="1" noChangeShapeType="1" noTextEdit="1"/>
              </p:cNvSpPr>
              <p:nvPr/>
            </p:nvSpPr>
            <p:spPr>
              <a:xfrm>
                <a:off x="502920" y="3548600"/>
                <a:ext cx="10570464" cy="525907"/>
              </a:xfrm>
              <a:prstGeom prst="rect">
                <a:avLst/>
              </a:prstGeom>
              <a:blipFill>
                <a:blip r:embed="rId7"/>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O_7_BD.11_1#74df0ec71?vcp=1&amp;vop=1&amp;pid=84d97dcd1&amp;color=0,55,96&amp;vtp=1&amp;bbb=1"/>
              <p:cNvSpPr/>
              <p:nvPr/>
            </p:nvSpPr>
            <p:spPr>
              <a:xfrm>
                <a:off x="502920" y="4085618"/>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10" name="QO_7_BD.11_1#74df0ec71?vcp=1&amp;vop=1&amp;pid=84d97dcd1&amp;color=0,55,96&amp;vtp=1&amp;bbb=1"/>
              <p:cNvSpPr>
                <a:spLocks noRot="1" noChangeAspect="1" noMove="1" noResize="1" noEditPoints="1" noAdjustHandles="1" noChangeArrowheads="1" noChangeShapeType="1" noTextEdit="1"/>
              </p:cNvSpPr>
              <p:nvPr/>
            </p:nvSpPr>
            <p:spPr>
              <a:xfrm>
                <a:off x="502920" y="4085618"/>
                <a:ext cx="10570464" cy="360680"/>
              </a:xfrm>
              <a:prstGeom prst="rect">
                <a:avLst/>
              </a:prstGeom>
              <a:blipFill>
                <a:blip r:embed="rId8"/>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QO_7_AN.12_1#74df0ec71?vcp=1&amp;vop=1&amp;pid=84d97dcd1&amp;color=0,55,96&amp;vtp=1&amp;bbb=1"/>
              <p:cNvSpPr/>
              <p:nvPr/>
            </p:nvSpPr>
            <p:spPr>
              <a:xfrm>
                <a:off x="502920" y="4450108"/>
                <a:ext cx="10570464" cy="162560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11" name="QO_7_AN.12_1#74df0ec71?vcp=1&amp;vop=1&amp;pid=84d97dcd1&amp;color=0,55,96&amp;vtp=1&amp;bbb=1"/>
              <p:cNvSpPr>
                <a:spLocks noRot="1" noChangeAspect="1" noMove="1" noResize="1" noEditPoints="1" noAdjustHandles="1" noChangeArrowheads="1" noChangeShapeType="1" noTextEdit="1"/>
              </p:cNvSpPr>
              <p:nvPr/>
            </p:nvSpPr>
            <p:spPr>
              <a:xfrm>
                <a:off x="502920" y="4450108"/>
                <a:ext cx="10570464" cy="1625600"/>
              </a:xfrm>
              <a:prstGeom prst="rect">
                <a:avLst/>
              </a:prstGeom>
              <a:blipFill>
                <a:blip r:embed="rId9"/>
                <a:stretch>
                  <a:fillRect l="-1384" t="-375" b="-52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bg/>
                                          </p:spTgt>
                                        </p:tgtEl>
                                        <p:attrNameLst>
                                          <p:attrName>style.visibility</p:attrName>
                                        </p:attrNameLst>
                                      </p:cBhvr>
                                      <p:to>
                                        <p:strVal val="visible"/>
                                      </p:to>
                                    </p:set>
                                    <p:animEffect transition="in" filter="fade">
                                      <p:cBhvr>
                                        <p:cTn id="19" dur="500"/>
                                        <p:tgtEl>
                                          <p:spTgt spid="9">
                                            <p:bg/>
                                          </p:spTgt>
                                        </p:tgtEl>
                                      </p:cBhvr>
                                    </p:animEffect>
                                    <p:anim calcmode="lin" valueType="num">
                                      <p:cBhvr>
                                        <p:cTn id="20" dur="500" fill="hold"/>
                                        <p:tgtEl>
                                          <p:spTgt spid="9">
                                            <p:bg/>
                                          </p:spTgt>
                                        </p:tgtEl>
                                        <p:attrNameLst>
                                          <p:attrName>ppt_x</p:attrName>
                                        </p:attrNameLst>
                                      </p:cBhvr>
                                      <p:tavLst>
                                        <p:tav tm="0">
                                          <p:val>
                                            <p:strVal val="#ppt_x"/>
                                          </p:val>
                                        </p:tav>
                                        <p:tav tm="100000">
                                          <p:val>
                                            <p:strVal val="#ppt_x"/>
                                          </p:val>
                                        </p:tav>
                                      </p:tavLst>
                                    </p:anim>
                                    <p:anim calcmode="lin" valueType="num">
                                      <p:cBhvr>
                                        <p:cTn id="21" dur="500" fill="hold"/>
                                        <p:tgtEl>
                                          <p:spTgt spid="9">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anim calcmode="lin" valueType="num">
                                      <p:cBhvr>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anim calcmode="lin" valueType="num">
                                      <p:cBhvr>
                                        <p:cTn id="32" dur="500" fill="hold"/>
                                        <p:tgtEl>
                                          <p:spTgt spid="11">
                                            <p:bg/>
                                          </p:spTgt>
                                        </p:tgtEl>
                                        <p:attrNameLst>
                                          <p:attrName>ppt_x</p:attrName>
                                        </p:attrNameLst>
                                      </p:cBhvr>
                                      <p:tavLst>
                                        <p:tav tm="0">
                                          <p:val>
                                            <p:strVal val="#ppt_x"/>
                                          </p:val>
                                        </p:tav>
                                        <p:tav tm="100000">
                                          <p:val>
                                            <p:strVal val="#ppt_x"/>
                                          </p:val>
                                        </p:tav>
                                      </p:tavLst>
                                    </p:anim>
                                    <p:anim calcmode="lin" valueType="num">
                                      <p:cBhvr>
                                        <p:cTn id="33" dur="500" fill="hold"/>
                                        <p:tgtEl>
                                          <p:spTgt spid="11">
                                            <p:bg/>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fade">
                                      <p:cBhvr>
                                        <p:cTn id="36" dur="500"/>
                                        <p:tgtEl>
                                          <p:spTgt spid="11">
                                            <p:txEl>
                                              <p:pRg st="0" end="0"/>
                                            </p:txEl>
                                          </p:spTgt>
                                        </p:tgtEl>
                                      </p:cBhvr>
                                    </p:animEffect>
                                    <p:anim calcmode="lin" valueType="num">
                                      <p:cBhvr>
                                        <p:cTn id="3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1">
                                            <p:txEl>
                                              <p:pRg st="1" end="1"/>
                                            </p:txEl>
                                          </p:spTgt>
                                        </p:tgtEl>
                                        <p:attrNameLst>
                                          <p:attrName>style.visibility</p:attrName>
                                        </p:attrNameLst>
                                      </p:cBhvr>
                                      <p:to>
                                        <p:strVal val="visible"/>
                                      </p:to>
                                    </p:set>
                                    <p:animEffect transition="in" filter="fade">
                                      <p:cBhvr>
                                        <p:cTn id="41" dur="500"/>
                                        <p:tgtEl>
                                          <p:spTgt spid="11">
                                            <p:txEl>
                                              <p:pRg st="1" end="1"/>
                                            </p:txEl>
                                          </p:spTgt>
                                        </p:tgtEl>
                                      </p:cBhvr>
                                    </p:animEffect>
                                    <p:anim calcmode="lin" valueType="num">
                                      <p:cBhvr>
                                        <p:cTn id="42"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43" dur="500" fill="hold"/>
                                        <p:tgtEl>
                                          <p:spTgt spid="11">
                                            <p:txEl>
                                              <p:pRg st="1" end="1"/>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1">
                                            <p:txEl>
                                              <p:pRg st="2" end="2"/>
                                            </p:txEl>
                                          </p:spTgt>
                                        </p:tgtEl>
                                        <p:attrNameLst>
                                          <p:attrName>style.visibility</p:attrName>
                                        </p:attrNameLst>
                                      </p:cBhvr>
                                      <p:to>
                                        <p:strVal val="visible"/>
                                      </p:to>
                                    </p:set>
                                    <p:animEffect transition="in" filter="fade">
                                      <p:cBhvr>
                                        <p:cTn id="46" dur="500"/>
                                        <p:tgtEl>
                                          <p:spTgt spid="11">
                                            <p:txEl>
                                              <p:pRg st="2" end="2"/>
                                            </p:txEl>
                                          </p:spTgt>
                                        </p:tgtEl>
                                      </p:cBhvr>
                                    </p:animEffect>
                                    <p:anim calcmode="lin" valueType="num">
                                      <p:cBhvr>
                                        <p:cTn id="47"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48" dur="500" fill="hold"/>
                                        <p:tgtEl>
                                          <p:spTgt spid="11">
                                            <p:txEl>
                                              <p:pRg st="2" end="2"/>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1">
                                            <p:txEl>
                                              <p:pRg st="3" end="3"/>
                                            </p:txEl>
                                          </p:spTgt>
                                        </p:tgtEl>
                                        <p:attrNameLst>
                                          <p:attrName>style.visibility</p:attrName>
                                        </p:attrNameLst>
                                      </p:cBhvr>
                                      <p:to>
                                        <p:strVal val="visible"/>
                                      </p:to>
                                    </p:set>
                                    <p:animEffect transition="in" filter="fade">
                                      <p:cBhvr>
                                        <p:cTn id="51" dur="500"/>
                                        <p:tgtEl>
                                          <p:spTgt spid="11">
                                            <p:txEl>
                                              <p:pRg st="3" end="3"/>
                                            </p:txEl>
                                          </p:spTgt>
                                        </p:tgtEl>
                                      </p:cBhvr>
                                    </p:animEffect>
                                    <p:anim calcmode="lin" valueType="num">
                                      <p:cBhvr>
                                        <p:cTn id="52"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53" dur="5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P spid="1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13_1#84d97dcd1?vcp=1&amp;vop=1&amp;pid=2e28b9744&amp;color=0,55,96&amp;vtp=1&amp;bt=1&amp;bbb=1&amp;hb=1"/>
              <p:cNvSpPr/>
              <p:nvPr/>
            </p:nvSpPr>
            <p:spPr>
              <a:xfrm>
                <a:off x="502920" y="2855169"/>
                <a:ext cx="10570464" cy="1202055"/>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（1）中含4次方的差，因此利用平方差公式展开求解；（2）中的</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，因此</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逆用二倍角的正弦公式求解</a:t>
                </a:r>
                <a:r>
                  <a:rPr lang="en-US" altLang="zh-CN" sz="1800" b="0" i="0" dirty="0">
                    <a:solidFill>
                      <a:srgbClr val="003760"/>
                    </a:solidFill>
                    <a:latin typeface="Times New Roman" pitchFamily="34" charset="0"/>
                    <a:ea typeface="微软雅黑" pitchFamily="34" charset="-122"/>
                    <a:cs typeface="Times New Roman" pitchFamily="34" charset="-120"/>
                  </a:rPr>
                  <a:t>；（3）根据</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的倍角关系</a:t>
                </a:r>
                <a:r>
                  <a:rPr lang="en-US" altLang="zh-CN" sz="1800" b="0" i="0">
                    <a:solidFill>
                      <a:srgbClr val="003760"/>
                    </a:solidFill>
                    <a:latin typeface="Times New Roman" pitchFamily="34" charset="0"/>
                    <a:ea typeface="微软雅黑" pitchFamily="34" charset="-122"/>
                    <a:cs typeface="Times New Roman" pitchFamily="34" charset="-120"/>
                  </a:rPr>
                  <a:t>，以及所给三角函数均为余弦的形</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式</a:t>
                </a:r>
                <a:r>
                  <a:rPr lang="en-US" altLang="zh-CN" b="0" i="0" dirty="0">
                    <a:solidFill>
                      <a:srgbClr val="003760"/>
                    </a:solidFill>
                    <a:latin typeface="Times New Roman" pitchFamily="34" charset="0"/>
                    <a:ea typeface="微软雅黑" pitchFamily="34" charset="-122"/>
                    <a:cs typeface="Times New Roman" pitchFamily="34" charset="-120"/>
                  </a:rPr>
                  <a:t>，在原式分子分母上同乘</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20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求解.</a:t>
                </a:r>
                <a:endParaRPr lang="en-US" altLang="zh-CN" dirty="0"/>
              </a:p>
            </p:txBody>
          </p:sp>
        </mc:Choice>
        <mc:Fallback xmlns="">
          <p:sp>
            <p:nvSpPr>
              <p:cNvPr id="2" name="QO_6_EX.13_1#84d97dcd1?vcp=1&amp;vop=1&amp;pid=2e28b9744&amp;color=0,55,96&amp;vtp=1&amp;bt=1&amp;bbb=1&amp;hb=1"/>
              <p:cNvSpPr>
                <a:spLocks noRot="1" noChangeAspect="1" noMove="1" noResize="1" noEditPoints="1" noAdjustHandles="1" noChangeArrowheads="1" noChangeShapeType="1" noTextEdit="1"/>
              </p:cNvSpPr>
              <p:nvPr/>
            </p:nvSpPr>
            <p:spPr>
              <a:xfrm>
                <a:off x="502920" y="2855169"/>
                <a:ext cx="10570464" cy="1202055"/>
              </a:xfrm>
              <a:prstGeom prst="rect">
                <a:avLst/>
              </a:prstGeom>
              <a:blipFill>
                <a:blip r:embed="rId3"/>
                <a:stretch>
                  <a:fillRect l="-1384" r="-980" b="-116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TotalTime>
  <Words>5425</Words>
  <Application>Microsoft Office PowerPoint</Application>
  <PresentationFormat>宽屏</PresentationFormat>
  <Paragraphs>422</Paragraphs>
  <Slides>57</Slides>
  <Notes>57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57</vt:i4>
      </vt:variant>
    </vt:vector>
  </HeadingPairs>
  <TitlesOfParts>
    <vt:vector size="66"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2025-09-29T09:47:04Z</dcterms:created>
  <dcterms:modified xsi:type="dcterms:W3CDTF">2025-09-29T10:36:07Z</dcterms:modified>
  <cp:category/>
  <cp:contentStatus/>
</cp:coreProperties>
</file>